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56" r:id="rId2"/>
    <p:sldId id="258" r:id="rId3"/>
    <p:sldId id="323" r:id="rId4"/>
    <p:sldId id="316" r:id="rId5"/>
    <p:sldId id="259" r:id="rId6"/>
    <p:sldId id="317" r:id="rId7"/>
    <p:sldId id="335" r:id="rId8"/>
    <p:sldId id="333" r:id="rId9"/>
    <p:sldId id="332" r:id="rId10"/>
    <p:sldId id="261" r:id="rId11"/>
    <p:sldId id="318" r:id="rId12"/>
    <p:sldId id="320" r:id="rId13"/>
    <p:sldId id="312" r:id="rId14"/>
    <p:sldId id="304" r:id="rId15"/>
    <p:sldId id="268" r:id="rId16"/>
    <p:sldId id="272" r:id="rId17"/>
    <p:sldId id="302" r:id="rId18"/>
    <p:sldId id="284" r:id="rId19"/>
    <p:sldId id="301" r:id="rId20"/>
    <p:sldId id="324" r:id="rId21"/>
    <p:sldId id="325" r:id="rId22"/>
    <p:sldId id="269" r:id="rId23"/>
    <p:sldId id="326" r:id="rId24"/>
    <p:sldId id="328" r:id="rId25"/>
    <p:sldId id="329" r:id="rId26"/>
    <p:sldId id="32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Moore" initials="W"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00080"/>
    <a:srgbClr val="FBC6D4"/>
    <a:srgbClr val="4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2441BF-DC28-4056-8D4E-E90851B9C1BF}" v="148" dt="2018-03-26T19:05:02.6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19" d="100"/>
          <a:sy n="119" d="100"/>
        </p:scale>
        <p:origin x="-23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7EDA5-55FF-E448-A97A-D0C0BE02230B}" type="datetimeFigureOut">
              <a:rPr lang="en-US" smtClean="0"/>
              <a:t>1/14/2019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1C54E9-5900-0041-A669-05240456A97B}" type="slidenum">
              <a:rPr lang="en-US" smtClean="0"/>
              <a:t>‹#›</a:t>
            </a:fld>
            <a:endParaRPr lang="en-US"/>
          </a:p>
        </p:txBody>
      </p:sp>
    </p:spTree>
    <p:extLst>
      <p:ext uri="{BB962C8B-B14F-4D97-AF65-F5344CB8AC3E}">
        <p14:creationId xmlns:p14="http://schemas.microsoft.com/office/powerpoint/2010/main" val="902314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1C54E9-5900-0041-A669-05240456A97B}" type="slidenum">
              <a:rPr lang="en-US" smtClean="0"/>
              <a:t>1</a:t>
            </a:fld>
            <a:endParaRPr lang="en-US"/>
          </a:p>
        </p:txBody>
      </p:sp>
    </p:spTree>
    <p:extLst>
      <p:ext uri="{BB962C8B-B14F-4D97-AF65-F5344CB8AC3E}">
        <p14:creationId xmlns:p14="http://schemas.microsoft.com/office/powerpoint/2010/main" val="1820996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1C54E9-5900-0041-A669-05240456A97B}" type="slidenum">
              <a:rPr lang="en-US" smtClean="0"/>
              <a:t>7</a:t>
            </a:fld>
            <a:endParaRPr lang="en-US"/>
          </a:p>
        </p:txBody>
      </p:sp>
    </p:spTree>
    <p:extLst>
      <p:ext uri="{BB962C8B-B14F-4D97-AF65-F5344CB8AC3E}">
        <p14:creationId xmlns:p14="http://schemas.microsoft.com/office/powerpoint/2010/main" val="520277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1C54E9-5900-0041-A669-05240456A97B}" type="slidenum">
              <a:rPr lang="en-US" smtClean="0"/>
              <a:t>8</a:t>
            </a:fld>
            <a:endParaRPr lang="en-US"/>
          </a:p>
        </p:txBody>
      </p:sp>
    </p:spTree>
    <p:extLst>
      <p:ext uri="{BB962C8B-B14F-4D97-AF65-F5344CB8AC3E}">
        <p14:creationId xmlns:p14="http://schemas.microsoft.com/office/powerpoint/2010/main" val="3234685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1C54E9-5900-0041-A669-05240456A97B}" type="slidenum">
              <a:rPr lang="en-US" smtClean="0"/>
              <a:t>9</a:t>
            </a:fld>
            <a:endParaRPr lang="en-US"/>
          </a:p>
        </p:txBody>
      </p:sp>
    </p:spTree>
    <p:extLst>
      <p:ext uri="{BB962C8B-B14F-4D97-AF65-F5344CB8AC3E}">
        <p14:creationId xmlns:p14="http://schemas.microsoft.com/office/powerpoint/2010/main" val="2464319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1C54E9-5900-0041-A669-05240456A97B}" type="slidenum">
              <a:rPr lang="en-US" smtClean="0"/>
              <a:t>13</a:t>
            </a:fld>
            <a:endParaRPr lang="en-US"/>
          </a:p>
        </p:txBody>
      </p:sp>
    </p:spTree>
    <p:extLst>
      <p:ext uri="{BB962C8B-B14F-4D97-AF65-F5344CB8AC3E}">
        <p14:creationId xmlns:p14="http://schemas.microsoft.com/office/powerpoint/2010/main" val="872091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71C54E9-5900-0041-A669-05240456A97B}" type="slidenum">
              <a:rPr lang="en-US" smtClean="0"/>
              <a:t>16</a:t>
            </a:fld>
            <a:endParaRPr lang="en-US"/>
          </a:p>
        </p:txBody>
      </p:sp>
    </p:spTree>
    <p:extLst>
      <p:ext uri="{BB962C8B-B14F-4D97-AF65-F5344CB8AC3E}">
        <p14:creationId xmlns:p14="http://schemas.microsoft.com/office/powerpoint/2010/main" val="508445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71C54E9-5900-0041-A669-05240456A97B}" type="slidenum">
              <a:rPr lang="en-US" smtClean="0"/>
              <a:t>17</a:t>
            </a:fld>
            <a:endParaRPr lang="en-US"/>
          </a:p>
        </p:txBody>
      </p:sp>
    </p:spTree>
    <p:extLst>
      <p:ext uri="{BB962C8B-B14F-4D97-AF65-F5344CB8AC3E}">
        <p14:creationId xmlns:p14="http://schemas.microsoft.com/office/powerpoint/2010/main" val="3174779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1C54E9-5900-0041-A669-05240456A97B}" type="slidenum">
              <a:rPr lang="en-US" smtClean="0"/>
              <a:t>26</a:t>
            </a:fld>
            <a:endParaRPr lang="en-US"/>
          </a:p>
        </p:txBody>
      </p:sp>
    </p:spTree>
    <p:extLst>
      <p:ext uri="{BB962C8B-B14F-4D97-AF65-F5344CB8AC3E}">
        <p14:creationId xmlns:p14="http://schemas.microsoft.com/office/powerpoint/2010/main" val="1443747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D92CDE-F44C-47A7-8F86-E04983077BCB}" type="datetime1">
              <a:rPr lang="en-US" smtClean="0"/>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4B462B-F185-CF49-9007-01E67AB33E47}" type="slidenum">
              <a:rPr lang="en-US" smtClean="0"/>
              <a:t>‹#›</a:t>
            </a:fld>
            <a:endParaRPr lang="en-US" dirty="0"/>
          </a:p>
        </p:txBody>
      </p:sp>
    </p:spTree>
    <p:extLst>
      <p:ext uri="{BB962C8B-B14F-4D97-AF65-F5344CB8AC3E}">
        <p14:creationId xmlns:p14="http://schemas.microsoft.com/office/powerpoint/2010/main" val="1174751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DEC6CD-695D-4043-8D83-59D471B6E441}" type="datetime1">
              <a:rPr lang="en-US" smtClean="0"/>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4B462B-F185-CF49-9007-01E67AB33E47}" type="slidenum">
              <a:rPr lang="en-US" smtClean="0"/>
              <a:t>‹#›</a:t>
            </a:fld>
            <a:endParaRPr lang="en-US" dirty="0"/>
          </a:p>
        </p:txBody>
      </p:sp>
    </p:spTree>
    <p:extLst>
      <p:ext uri="{BB962C8B-B14F-4D97-AF65-F5344CB8AC3E}">
        <p14:creationId xmlns:p14="http://schemas.microsoft.com/office/powerpoint/2010/main" val="1511567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85B1A-A3A2-454E-AFED-C6140FC3BE29}" type="datetime1">
              <a:rPr lang="en-US" smtClean="0"/>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4B462B-F185-CF49-9007-01E67AB33E47}" type="slidenum">
              <a:rPr lang="en-US" smtClean="0"/>
              <a:t>‹#›</a:t>
            </a:fld>
            <a:endParaRPr lang="en-US" dirty="0"/>
          </a:p>
        </p:txBody>
      </p:sp>
    </p:spTree>
    <p:extLst>
      <p:ext uri="{BB962C8B-B14F-4D97-AF65-F5344CB8AC3E}">
        <p14:creationId xmlns:p14="http://schemas.microsoft.com/office/powerpoint/2010/main" val="181579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F26E3C-019B-4598-9A7D-57C351B0B4A2}" type="datetime1">
              <a:rPr lang="en-US" smtClean="0"/>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4B462B-F185-CF49-9007-01E67AB33E47}" type="slidenum">
              <a:rPr lang="en-US" smtClean="0"/>
              <a:t>‹#›</a:t>
            </a:fld>
            <a:endParaRPr lang="en-US" dirty="0"/>
          </a:p>
        </p:txBody>
      </p:sp>
    </p:spTree>
    <p:extLst>
      <p:ext uri="{BB962C8B-B14F-4D97-AF65-F5344CB8AC3E}">
        <p14:creationId xmlns:p14="http://schemas.microsoft.com/office/powerpoint/2010/main" val="84700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02FF1-FCB3-4DD4-B233-31C69437E76D}" type="datetime1">
              <a:rPr lang="en-US" smtClean="0"/>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4B462B-F185-CF49-9007-01E67AB33E47}" type="slidenum">
              <a:rPr lang="en-US" smtClean="0"/>
              <a:t>‹#›</a:t>
            </a:fld>
            <a:endParaRPr lang="en-US" dirty="0"/>
          </a:p>
        </p:txBody>
      </p:sp>
    </p:spTree>
    <p:extLst>
      <p:ext uri="{BB962C8B-B14F-4D97-AF65-F5344CB8AC3E}">
        <p14:creationId xmlns:p14="http://schemas.microsoft.com/office/powerpoint/2010/main" val="193138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54015E-4460-40EA-BEAA-93B1B4E76C82}" type="datetime1">
              <a:rPr lang="en-US" smtClean="0"/>
              <a:t>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4B462B-F185-CF49-9007-01E67AB33E47}" type="slidenum">
              <a:rPr lang="en-US" smtClean="0"/>
              <a:t>‹#›</a:t>
            </a:fld>
            <a:endParaRPr lang="en-US" dirty="0"/>
          </a:p>
        </p:txBody>
      </p:sp>
    </p:spTree>
    <p:extLst>
      <p:ext uri="{BB962C8B-B14F-4D97-AF65-F5344CB8AC3E}">
        <p14:creationId xmlns:p14="http://schemas.microsoft.com/office/powerpoint/2010/main" val="1511142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C35865-954E-4124-9B02-0CB909530628}" type="datetime1">
              <a:rPr lang="en-US" smtClean="0"/>
              <a:t>1/14/2019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24B462B-F185-CF49-9007-01E67AB33E47}" type="slidenum">
              <a:rPr lang="en-US" smtClean="0"/>
              <a:t>‹#›</a:t>
            </a:fld>
            <a:endParaRPr lang="en-US" dirty="0"/>
          </a:p>
        </p:txBody>
      </p:sp>
    </p:spTree>
    <p:extLst>
      <p:ext uri="{BB962C8B-B14F-4D97-AF65-F5344CB8AC3E}">
        <p14:creationId xmlns:p14="http://schemas.microsoft.com/office/powerpoint/2010/main" val="1633648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EB097E-86CC-48EC-B5CF-2DC791EEF052}" type="datetime1">
              <a:rPr lang="en-US" smtClean="0"/>
              <a:t>1/14/2019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24B462B-F185-CF49-9007-01E67AB33E47}" type="slidenum">
              <a:rPr lang="en-US" smtClean="0"/>
              <a:t>‹#›</a:t>
            </a:fld>
            <a:endParaRPr lang="en-US" dirty="0"/>
          </a:p>
        </p:txBody>
      </p:sp>
    </p:spTree>
    <p:extLst>
      <p:ext uri="{BB962C8B-B14F-4D97-AF65-F5344CB8AC3E}">
        <p14:creationId xmlns:p14="http://schemas.microsoft.com/office/powerpoint/2010/main" val="1154198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201ACD-6095-40EC-82D3-6673F2F25053}" type="datetime1">
              <a:rPr lang="en-US" smtClean="0"/>
              <a:t>1/14/2019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24B462B-F185-CF49-9007-01E67AB33E47}" type="slidenum">
              <a:rPr lang="en-US" smtClean="0"/>
              <a:t>‹#›</a:t>
            </a:fld>
            <a:endParaRPr lang="en-US" dirty="0"/>
          </a:p>
        </p:txBody>
      </p:sp>
    </p:spTree>
    <p:extLst>
      <p:ext uri="{BB962C8B-B14F-4D97-AF65-F5344CB8AC3E}">
        <p14:creationId xmlns:p14="http://schemas.microsoft.com/office/powerpoint/2010/main" val="392002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3750D1-4812-40D8-AACD-CB4F3F41DE8F}" type="datetime1">
              <a:rPr lang="en-US" smtClean="0"/>
              <a:t>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4B462B-F185-CF49-9007-01E67AB33E47}" type="slidenum">
              <a:rPr lang="en-US" smtClean="0"/>
              <a:t>‹#›</a:t>
            </a:fld>
            <a:endParaRPr lang="en-US" dirty="0"/>
          </a:p>
        </p:txBody>
      </p:sp>
    </p:spTree>
    <p:extLst>
      <p:ext uri="{BB962C8B-B14F-4D97-AF65-F5344CB8AC3E}">
        <p14:creationId xmlns:p14="http://schemas.microsoft.com/office/powerpoint/2010/main" val="2057840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27AFDC-A8F8-4543-907A-EB2EA81BF093}" type="datetime1">
              <a:rPr lang="en-US" smtClean="0"/>
              <a:t>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4B462B-F185-CF49-9007-01E67AB33E47}" type="slidenum">
              <a:rPr lang="en-US" smtClean="0"/>
              <a:t>‹#›</a:t>
            </a:fld>
            <a:endParaRPr lang="en-US" dirty="0"/>
          </a:p>
        </p:txBody>
      </p:sp>
    </p:spTree>
    <p:extLst>
      <p:ext uri="{BB962C8B-B14F-4D97-AF65-F5344CB8AC3E}">
        <p14:creationId xmlns:p14="http://schemas.microsoft.com/office/powerpoint/2010/main" val="897568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E35DEE-9AC1-4546-944C-B92688C1579B}" type="datetime1">
              <a:rPr lang="en-US" smtClean="0"/>
              <a:t>1/14/2019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4B462B-F185-CF49-9007-01E67AB33E47}" type="slidenum">
              <a:rPr lang="en-US" smtClean="0"/>
              <a:t>‹#›</a:t>
            </a:fld>
            <a:endParaRPr lang="en-US" dirty="0"/>
          </a:p>
        </p:txBody>
      </p:sp>
    </p:spTree>
    <p:extLst>
      <p:ext uri="{BB962C8B-B14F-4D97-AF65-F5344CB8AC3E}">
        <p14:creationId xmlns:p14="http://schemas.microsoft.com/office/powerpoint/2010/main" val="1722324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6.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8.png"/><Relationship Id="rId7"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5.jpe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255638" y="-393852"/>
            <a:ext cx="9364134" cy="1306690"/>
          </a:xfrm>
        </p:spPr>
        <p:txBody>
          <a:bodyPr>
            <a:normAutofit/>
          </a:bodyPr>
          <a:lstStyle/>
          <a:p>
            <a:r>
              <a:rPr lang="en-US" sz="4400" b="1" i="1" dirty="0">
                <a:latin typeface="Arial" charset="0"/>
                <a:ea typeface="Arial" charset="0"/>
                <a:cs typeface="Arial" charset="0"/>
              </a:rPr>
              <a:t>vLoc3 </a:t>
            </a:r>
            <a:r>
              <a:rPr lang="en-US" sz="4400" b="1" i="1">
                <a:latin typeface="Arial" charset="0"/>
                <a:ea typeface="Arial" charset="0"/>
                <a:cs typeface="Arial" charset="0"/>
              </a:rPr>
              <a:t>Series Utility Locators</a:t>
            </a:r>
            <a:endParaRPr lang="en-US" sz="2800" b="1" i="1">
              <a:latin typeface="Arial" charset="0"/>
              <a:ea typeface="Arial" charset="0"/>
              <a:cs typeface="Arial" charset="0"/>
            </a:endParaRPr>
          </a:p>
        </p:txBody>
      </p:sp>
      <p:sp>
        <p:nvSpPr>
          <p:cNvPr id="3" name="Subtitle 2"/>
          <p:cNvSpPr>
            <a:spLocks noGrp="1"/>
          </p:cNvSpPr>
          <p:nvPr>
            <p:ph type="subTitle" idx="1"/>
          </p:nvPr>
        </p:nvSpPr>
        <p:spPr>
          <a:xfrm>
            <a:off x="1524000" y="3602038"/>
            <a:ext cx="9144000" cy="810164"/>
          </a:xfrm>
        </p:spPr>
        <p:txBody>
          <a:bodyPr>
            <a:normAutofit/>
          </a:bodyPr>
          <a:lstStyle/>
          <a:p>
            <a:pPr algn="l"/>
            <a:r>
              <a:rPr lang="en-US">
                <a:latin typeface="Arial" charset="0"/>
                <a:ea typeface="Arial" charset="0"/>
                <a:cs typeface="Arial" charset="0"/>
              </a:rPr>
              <a:t>	</a:t>
            </a:r>
          </a:p>
          <a:p>
            <a:pPr marL="342900" indent="-342900" algn="l">
              <a:buFont typeface="Arial" charset="0"/>
              <a:buChar char="•"/>
            </a:pP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723084518"/>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9" name="Straight Connector 8"/>
          <p:cNvCxnSpPr/>
          <p:nvPr/>
        </p:nvCxnSpPr>
        <p:spPr>
          <a:xfrm flipV="1">
            <a:off x="344014" y="878140"/>
            <a:ext cx="11187587" cy="16042"/>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64134" y="226788"/>
            <a:ext cx="2336800" cy="406400"/>
          </a:xfrm>
          <a:prstGeom prst="rect">
            <a:avLst/>
          </a:prstGeom>
        </p:spPr>
      </p:pic>
      <p:sp>
        <p:nvSpPr>
          <p:cNvPr id="4" name="Slide Number Placeholder 3">
            <a:extLst>
              <a:ext uri="{FF2B5EF4-FFF2-40B4-BE49-F238E27FC236}">
                <a16:creationId xmlns:a16="http://schemas.microsoft.com/office/drawing/2014/main" xmlns="" id="{EC76D59B-EBA8-49EB-A423-9531484BA218}"/>
              </a:ext>
            </a:extLst>
          </p:cNvPr>
          <p:cNvSpPr>
            <a:spLocks noGrp="1"/>
          </p:cNvSpPr>
          <p:nvPr>
            <p:ph type="sldNum" sz="quarter" idx="12"/>
          </p:nvPr>
        </p:nvSpPr>
        <p:spPr/>
        <p:txBody>
          <a:bodyPr/>
          <a:lstStyle/>
          <a:p>
            <a:fld id="{724B462B-F185-CF49-9007-01E67AB33E47}" type="slidenum">
              <a:rPr lang="en-US" smtClean="0"/>
              <a:t>1</a:t>
            </a:fld>
            <a:endParaRPr lang="en-US" dirty="0"/>
          </a:p>
        </p:txBody>
      </p:sp>
      <p:pic>
        <p:nvPicPr>
          <p:cNvPr id="5" name="Picture 7" descr="A person walking down the street&#10;&#10;Description generated with very high confidence">
            <a:extLst>
              <a:ext uri="{FF2B5EF4-FFF2-40B4-BE49-F238E27FC236}">
                <a16:creationId xmlns:a16="http://schemas.microsoft.com/office/drawing/2014/main" xmlns="" id="{09B94BD7-C27F-4ED3-ABD0-D8F084FF13BF}"/>
              </a:ext>
            </a:extLst>
          </p:cNvPr>
          <p:cNvPicPr>
            <a:picLocks noChangeAspect="1"/>
          </p:cNvPicPr>
          <p:nvPr/>
        </p:nvPicPr>
        <p:blipFill>
          <a:blip r:embed="rId4"/>
          <a:stretch>
            <a:fillRect/>
          </a:stretch>
        </p:blipFill>
        <p:spPr>
          <a:xfrm>
            <a:off x="1347139" y="897281"/>
            <a:ext cx="9082812" cy="5570804"/>
          </a:xfrm>
          <a:prstGeom prst="rect">
            <a:avLst/>
          </a:prstGeom>
        </p:spPr>
      </p:pic>
    </p:spTree>
    <p:extLst>
      <p:ext uri="{BB962C8B-B14F-4D97-AF65-F5344CB8AC3E}">
        <p14:creationId xmlns:p14="http://schemas.microsoft.com/office/powerpoint/2010/main" val="236091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245"/>
            <a:ext cx="8184776" cy="495487"/>
          </a:xfrm>
        </p:spPr>
        <p:txBody>
          <a:bodyPr>
            <a:noAutofit/>
          </a:bodyPr>
          <a:lstStyle/>
          <a:p>
            <a:pPr algn="ctr"/>
            <a:r>
              <a:rPr lang="en-US" sz="3600" b="1"/>
              <a:t>vLoc3 Series</a:t>
            </a:r>
            <a:r>
              <a:rPr lang="en-US" sz="3600" b="1" dirty="0"/>
              <a:t> Locate and Settings Screens</a:t>
            </a:r>
            <a:endParaRPr lang="en-US" sz="3600" b="1"/>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3307963359"/>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928266" y="1057649"/>
            <a:ext cx="1680275" cy="461665"/>
          </a:xfrm>
          <a:prstGeom prst="rect">
            <a:avLst/>
          </a:prstGeom>
          <a:noFill/>
        </p:spPr>
        <p:txBody>
          <a:bodyPr wrap="square" rtlCol="0">
            <a:spAutoFit/>
          </a:bodyPr>
          <a:lstStyle/>
          <a:p>
            <a:r>
              <a:rPr lang="en-GB" sz="2400" b="1"/>
              <a:t>Main Menu</a:t>
            </a:r>
            <a:endParaRPr lang="en-GB"/>
          </a:p>
        </p:txBody>
      </p:sp>
      <p:sp>
        <p:nvSpPr>
          <p:cNvPr id="5" name="TextBox 4"/>
          <p:cNvSpPr txBox="1"/>
          <p:nvPr/>
        </p:nvSpPr>
        <p:spPr>
          <a:xfrm>
            <a:off x="6489981" y="4298787"/>
            <a:ext cx="3895414"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t>User configurable options</a:t>
            </a:r>
          </a:p>
          <a:p>
            <a:pPr marL="285750" indent="-285750">
              <a:buFont typeface="Arial" panose="020B0604020202020204" pitchFamily="34" charset="0"/>
              <a:buChar char="•"/>
            </a:pPr>
            <a:r>
              <a:rPr lang="en-GB" sz="1600" dirty="0"/>
              <a:t>Fleet management made easy</a:t>
            </a:r>
          </a:p>
        </p:txBody>
      </p:sp>
      <p:pic>
        <p:nvPicPr>
          <p:cNvPr id="13" name="Picture 12">
            <a:extLst>
              <a:ext uri="{FF2B5EF4-FFF2-40B4-BE49-F238E27FC236}">
                <a16:creationId xmlns:a16="http://schemas.microsoft.com/office/drawing/2014/main" xmlns="" id="{47C832D0-2DC4-4D36-AD95-2FC54D9184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9981" y="1519315"/>
            <a:ext cx="2625416" cy="2743924"/>
          </a:xfrm>
          <a:prstGeom prst="rect">
            <a:avLst/>
          </a:prstGeom>
        </p:spPr>
      </p:pic>
      <p:pic>
        <p:nvPicPr>
          <p:cNvPr id="14" name="Picture 13">
            <a:extLst>
              <a:ext uri="{FF2B5EF4-FFF2-40B4-BE49-F238E27FC236}">
                <a16:creationId xmlns:a16="http://schemas.microsoft.com/office/drawing/2014/main" xmlns="" id="{8EFEF133-0744-491D-9D21-A55DFF5134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929" y="1506108"/>
            <a:ext cx="2624723" cy="2743200"/>
          </a:xfrm>
          <a:prstGeom prst="rect">
            <a:avLst/>
          </a:prstGeom>
        </p:spPr>
      </p:pic>
      <p:sp>
        <p:nvSpPr>
          <p:cNvPr id="15" name="TextBox 14">
            <a:extLst>
              <a:ext uri="{FF2B5EF4-FFF2-40B4-BE49-F238E27FC236}">
                <a16:creationId xmlns:a16="http://schemas.microsoft.com/office/drawing/2014/main" xmlns="" id="{93C26188-A9B7-4CEF-80C7-2F6049AE088F}"/>
              </a:ext>
            </a:extLst>
          </p:cNvPr>
          <p:cNvSpPr txBox="1"/>
          <p:nvPr/>
        </p:nvSpPr>
        <p:spPr>
          <a:xfrm>
            <a:off x="184040" y="4343333"/>
            <a:ext cx="3228499"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t>Internal data storage</a:t>
            </a:r>
          </a:p>
          <a:p>
            <a:pPr marL="285750" indent="-285750">
              <a:buFont typeface="Arial" panose="020B0604020202020204" pitchFamily="34" charset="0"/>
              <a:buChar char="•"/>
            </a:pPr>
            <a:r>
              <a:rPr lang="en-GB" sz="1600" dirty="0" err="1"/>
              <a:t>8GB</a:t>
            </a:r>
            <a:r>
              <a:rPr lang="en-GB" sz="1600" dirty="0"/>
              <a:t> of storage available</a:t>
            </a:r>
          </a:p>
        </p:txBody>
      </p:sp>
      <p:pic>
        <p:nvPicPr>
          <p:cNvPr id="16" name="Picture 1" descr="image001">
            <a:extLst>
              <a:ext uri="{FF2B5EF4-FFF2-40B4-BE49-F238E27FC236}">
                <a16:creationId xmlns:a16="http://schemas.microsoft.com/office/drawing/2014/main" xmlns="" id="{99166494-9CE6-4E63-B6A9-B60D5756802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97815" y="1488570"/>
            <a:ext cx="262472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xmlns="" id="{B7B05D47-E5EB-4337-A005-A5CB55411F5C}"/>
              </a:ext>
            </a:extLst>
          </p:cNvPr>
          <p:cNvSpPr txBox="1"/>
          <p:nvPr/>
        </p:nvSpPr>
        <p:spPr>
          <a:xfrm>
            <a:off x="907783" y="1045961"/>
            <a:ext cx="1781014" cy="461665"/>
          </a:xfrm>
          <a:prstGeom prst="rect">
            <a:avLst/>
          </a:prstGeom>
          <a:noFill/>
        </p:spPr>
        <p:txBody>
          <a:bodyPr wrap="square" rtlCol="0">
            <a:spAutoFit/>
          </a:bodyPr>
          <a:lstStyle/>
          <a:p>
            <a:r>
              <a:rPr lang="en-GB" sz="2400" b="1"/>
              <a:t>Information </a:t>
            </a:r>
            <a:endParaRPr lang="en-GB"/>
          </a:p>
        </p:txBody>
      </p:sp>
      <p:sp>
        <p:nvSpPr>
          <p:cNvPr id="18" name="TextBox 17">
            <a:extLst>
              <a:ext uri="{FF2B5EF4-FFF2-40B4-BE49-F238E27FC236}">
                <a16:creationId xmlns:a16="http://schemas.microsoft.com/office/drawing/2014/main" xmlns="" id="{DA2D1B0D-62C4-452E-98CA-03023E056934}"/>
              </a:ext>
            </a:extLst>
          </p:cNvPr>
          <p:cNvSpPr txBox="1"/>
          <p:nvPr/>
        </p:nvSpPr>
        <p:spPr>
          <a:xfrm>
            <a:off x="4070038" y="1045961"/>
            <a:ext cx="1680275" cy="461665"/>
          </a:xfrm>
          <a:prstGeom prst="rect">
            <a:avLst/>
          </a:prstGeom>
          <a:noFill/>
        </p:spPr>
        <p:txBody>
          <a:bodyPr wrap="square" rtlCol="0">
            <a:spAutoFit/>
          </a:bodyPr>
          <a:lstStyle/>
          <a:p>
            <a:r>
              <a:rPr lang="en-GB" sz="2400" b="1"/>
              <a:t>Frequency</a:t>
            </a:r>
            <a:endParaRPr lang="en-GB"/>
          </a:p>
        </p:txBody>
      </p:sp>
      <p:sp>
        <p:nvSpPr>
          <p:cNvPr id="20" name="TextBox 19">
            <a:extLst>
              <a:ext uri="{FF2B5EF4-FFF2-40B4-BE49-F238E27FC236}">
                <a16:creationId xmlns:a16="http://schemas.microsoft.com/office/drawing/2014/main" xmlns="" id="{B688D21A-C55E-4A05-A424-4B11AE0FA105}"/>
              </a:ext>
            </a:extLst>
          </p:cNvPr>
          <p:cNvSpPr txBox="1"/>
          <p:nvPr/>
        </p:nvSpPr>
        <p:spPr>
          <a:xfrm>
            <a:off x="3110652" y="4343332"/>
            <a:ext cx="3895414"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t>Wide variety available frequencies</a:t>
            </a:r>
          </a:p>
          <a:p>
            <a:pPr marL="285750" indent="-285750">
              <a:buFont typeface="Arial" panose="020B0604020202020204" pitchFamily="34" charset="0"/>
              <a:buChar char="•"/>
            </a:pPr>
            <a:r>
              <a:rPr lang="en-GB" sz="1600" dirty="0"/>
              <a:t>User determines frequencies to use</a:t>
            </a:r>
          </a:p>
        </p:txBody>
      </p:sp>
      <p:sp>
        <p:nvSpPr>
          <p:cNvPr id="19" name="TextBox 18">
            <a:extLst>
              <a:ext uri="{FF2B5EF4-FFF2-40B4-BE49-F238E27FC236}">
                <a16:creationId xmlns:a16="http://schemas.microsoft.com/office/drawing/2014/main" xmlns="" id="{38C84B15-DE04-41A2-ABF0-27A90A63D2BD}"/>
              </a:ext>
            </a:extLst>
          </p:cNvPr>
          <p:cNvSpPr txBox="1"/>
          <p:nvPr/>
        </p:nvSpPr>
        <p:spPr>
          <a:xfrm>
            <a:off x="9467481" y="4276059"/>
            <a:ext cx="3376892" cy="1138773"/>
          </a:xfrm>
          <a:prstGeom prst="rect">
            <a:avLst/>
          </a:prstGeom>
          <a:noFill/>
        </p:spPr>
        <p:txBody>
          <a:bodyPr wrap="square" rtlCol="0">
            <a:spAutoFit/>
          </a:bodyPr>
          <a:lstStyle/>
          <a:p>
            <a:pPr marL="285750" indent="-285750">
              <a:buFont typeface="Arial" panose="020B0604020202020204" pitchFamily="34" charset="0"/>
              <a:buChar char="•"/>
            </a:pPr>
            <a:r>
              <a:rPr lang="en-GB" sz="1600" dirty="0"/>
              <a:t>26 Languages available </a:t>
            </a:r>
          </a:p>
          <a:p>
            <a:pPr marL="285750" indent="-285750">
              <a:buFont typeface="Arial" panose="020B0604020202020204" pitchFamily="34" charset="0"/>
              <a:buChar char="•"/>
            </a:pPr>
            <a:r>
              <a:rPr lang="en-GB" sz="1600" dirty="0"/>
              <a:t>Configured via </a:t>
            </a:r>
            <a:r>
              <a:rPr lang="en-GB" sz="1600" dirty="0" err="1"/>
              <a:t>MyLocator3</a:t>
            </a:r>
            <a:endParaRPr lang="en-GB" sz="160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21" name="Picture 20">
            <a:extLst>
              <a:ext uri="{FF2B5EF4-FFF2-40B4-BE49-F238E27FC236}">
                <a16:creationId xmlns:a16="http://schemas.microsoft.com/office/drawing/2014/main" xmlns="" id="{B3508287-8B60-431B-9E9D-9D05BDE8E6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67481" y="1504265"/>
            <a:ext cx="2590744" cy="2707687"/>
          </a:xfrm>
          <a:prstGeom prst="rect">
            <a:avLst/>
          </a:prstGeom>
        </p:spPr>
      </p:pic>
      <p:sp>
        <p:nvSpPr>
          <p:cNvPr id="22" name="TextBox 21">
            <a:extLst>
              <a:ext uri="{FF2B5EF4-FFF2-40B4-BE49-F238E27FC236}">
                <a16:creationId xmlns:a16="http://schemas.microsoft.com/office/drawing/2014/main" xmlns="" id="{4F89D33F-21D7-4412-A689-A1DD40B3947E}"/>
              </a:ext>
            </a:extLst>
          </p:cNvPr>
          <p:cNvSpPr txBox="1"/>
          <p:nvPr/>
        </p:nvSpPr>
        <p:spPr>
          <a:xfrm>
            <a:off x="9784522" y="1050280"/>
            <a:ext cx="1781014" cy="461665"/>
          </a:xfrm>
          <a:prstGeom prst="rect">
            <a:avLst/>
          </a:prstGeom>
          <a:noFill/>
        </p:spPr>
        <p:txBody>
          <a:bodyPr wrap="square" rtlCol="0">
            <a:spAutoFit/>
          </a:bodyPr>
          <a:lstStyle/>
          <a:p>
            <a:r>
              <a:rPr lang="en-GB" sz="2400" b="1" dirty="0"/>
              <a:t>Languages</a:t>
            </a:r>
            <a:endParaRPr lang="en-GB" dirty="0"/>
          </a:p>
        </p:txBody>
      </p:sp>
      <p:sp>
        <p:nvSpPr>
          <p:cNvPr id="3" name="Slide Number Placeholder 2">
            <a:extLst>
              <a:ext uri="{FF2B5EF4-FFF2-40B4-BE49-F238E27FC236}">
                <a16:creationId xmlns:a16="http://schemas.microsoft.com/office/drawing/2014/main" xmlns="" id="{F2504AEA-C914-4D0E-8A7E-736ED22B1E77}"/>
              </a:ext>
            </a:extLst>
          </p:cNvPr>
          <p:cNvSpPr>
            <a:spLocks noGrp="1"/>
          </p:cNvSpPr>
          <p:nvPr>
            <p:ph type="sldNum" sz="quarter" idx="12"/>
          </p:nvPr>
        </p:nvSpPr>
        <p:spPr/>
        <p:txBody>
          <a:bodyPr/>
          <a:lstStyle/>
          <a:p>
            <a:fld id="{724B462B-F185-CF49-9007-01E67AB33E47}" type="slidenum">
              <a:rPr lang="en-US" smtClean="0"/>
              <a:t>10</a:t>
            </a:fld>
            <a:endParaRPr lang="en-US" dirty="0"/>
          </a:p>
        </p:txBody>
      </p:sp>
    </p:spTree>
    <p:extLst>
      <p:ext uri="{BB962C8B-B14F-4D97-AF65-F5344CB8AC3E}">
        <p14:creationId xmlns:p14="http://schemas.microsoft.com/office/powerpoint/2010/main" val="1911146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245"/>
            <a:ext cx="8184776" cy="495487"/>
          </a:xfrm>
        </p:spPr>
        <p:txBody>
          <a:bodyPr>
            <a:noAutofit/>
          </a:bodyPr>
          <a:lstStyle/>
          <a:p>
            <a:pPr algn="ctr"/>
            <a:r>
              <a:rPr lang="en-US" sz="3600" b="1"/>
              <a:t>vLoc3 </a:t>
            </a:r>
            <a:r>
              <a:rPr lang="en-US" sz="3600" b="1" dirty="0"/>
              <a:t>– Built for a 3D World</a:t>
            </a:r>
            <a:endParaRPr lang="en-US" sz="3600" b="1"/>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3356180867"/>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xmlns="" id="{D6F6D7FA-E333-4D87-9F7E-10FC6BEC07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7516" y="896952"/>
            <a:ext cx="1222526" cy="5283316"/>
          </a:xfrm>
          <a:prstGeom prst="rect">
            <a:avLst/>
          </a:prstGeom>
        </p:spPr>
      </p:pic>
      <p:pic>
        <p:nvPicPr>
          <p:cNvPr id="17" name="Picture 16">
            <a:extLst>
              <a:ext uri="{FF2B5EF4-FFF2-40B4-BE49-F238E27FC236}">
                <a16:creationId xmlns:a16="http://schemas.microsoft.com/office/drawing/2014/main" xmlns="" id="{27F0AF41-7ED8-4A2B-BD88-82652AE945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34622" y="895036"/>
            <a:ext cx="852308" cy="5285232"/>
          </a:xfrm>
          <a:prstGeom prst="rect">
            <a:avLst/>
          </a:prstGeom>
        </p:spPr>
      </p:pic>
      <p:pic>
        <p:nvPicPr>
          <p:cNvPr id="19" name="Picture 18">
            <a:extLst>
              <a:ext uri="{FF2B5EF4-FFF2-40B4-BE49-F238E27FC236}">
                <a16:creationId xmlns:a16="http://schemas.microsoft.com/office/drawing/2014/main" xmlns="" id="{4A61E0BF-5BDE-4977-B116-B6DE5C0E698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88" b="94731" l="6643" r="90357">
                        <a14:foregroundMark x1="58214" y1="7560" x2="32143" y2="10767"/>
                        <a14:foregroundMark x1="32143" y1="10767" x2="17429" y2="19588"/>
                        <a14:foregroundMark x1="17429" y1="19588" x2="11500" y2="25258"/>
                        <a14:foregroundMark x1="11500" y1="25258" x2="7643" y2="32016"/>
                        <a14:foregroundMark x1="7643" y1="32016" x2="9500" y2="47709"/>
                        <a14:foregroundMark x1="9500" y1="47709" x2="17000" y2="61856"/>
                        <a14:foregroundMark x1="17000" y1="61856" x2="34286" y2="71249"/>
                        <a14:foregroundMark x1="34286" y1="71249" x2="42571" y2="73826"/>
                        <a14:foregroundMark x1="42571" y1="73826" x2="49643" y2="78923"/>
                        <a14:foregroundMark x1="49643" y1="78923" x2="51714" y2="86254"/>
                        <a14:foregroundMark x1="51714" y1="86254" x2="47786" y2="92955"/>
                        <a14:foregroundMark x1="47786" y1="92955" x2="44571" y2="94788"/>
                        <a14:foregroundMark x1="15786" y1="62027" x2="10143" y2="54926"/>
                        <a14:foregroundMark x1="10143" y1="54926" x2="6643" y2="35796"/>
                        <a14:foregroundMark x1="45143" y1="7446" x2="26500" y2="10710"/>
                        <a14:foregroundMark x1="53286" y1="7216" x2="57929" y2="1145"/>
                        <a14:foregroundMark x1="57929" y1="1145" x2="57929" y2="1145"/>
                        <a14:foregroundMark x1="90929" y1="25659" x2="93071" y2="33562"/>
                        <a14:foregroundMark x1="93071" y1="33562" x2="90357" y2="56357"/>
                        <a14:foregroundMark x1="90357" y1="56357" x2="90357" y2="56357"/>
                        <a14:foregroundMark x1="18500" y1="18213" x2="24429" y2="12543"/>
                        <a14:foregroundMark x1="24429" y1="12543" x2="25643" y2="11856"/>
                        <a14:foregroundMark x1="22714" y1="12658" x2="13714" y2="20447"/>
                      </a14:backgroundRemoval>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19539" y="1460687"/>
            <a:ext cx="3413095" cy="4256617"/>
          </a:xfrm>
          <a:prstGeom prst="rect">
            <a:avLst/>
          </a:prstGeom>
        </p:spPr>
      </p:pic>
      <p:sp>
        <p:nvSpPr>
          <p:cNvPr id="20" name="TextBox 19">
            <a:extLst>
              <a:ext uri="{FF2B5EF4-FFF2-40B4-BE49-F238E27FC236}">
                <a16:creationId xmlns:a16="http://schemas.microsoft.com/office/drawing/2014/main" xmlns="" id="{D23D179C-2D25-4668-80A2-D8CA2D2F0577}"/>
              </a:ext>
            </a:extLst>
          </p:cNvPr>
          <p:cNvSpPr txBox="1"/>
          <p:nvPr/>
        </p:nvSpPr>
        <p:spPr>
          <a:xfrm>
            <a:off x="7100343" y="1697723"/>
            <a:ext cx="4802899" cy="3139321"/>
          </a:xfrm>
          <a:prstGeom prst="rect">
            <a:avLst/>
          </a:prstGeom>
          <a:noFill/>
        </p:spPr>
        <p:txBody>
          <a:bodyPr wrap="square" rtlCol="0">
            <a:spAutoFit/>
          </a:bodyPr>
          <a:lstStyle/>
          <a:p>
            <a:pPr marL="285750" indent="-285750">
              <a:buFont typeface="Arial" panose="020B0604020202020204" pitchFamily="34" charset="0"/>
              <a:buChar char="•"/>
            </a:pPr>
            <a:r>
              <a:rPr lang="en-GB"/>
              <a:t>We live in 3D space. Magnetic fields are the same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a:t>2 sets of 3-tri axial sensors with multi-channel real-time processing.</a:t>
            </a:r>
            <a:endParaRPr lang="en-GB" dirty="0"/>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Simultaneous measurement of:</a:t>
            </a:r>
          </a:p>
          <a:p>
            <a:pPr lvl="1"/>
            <a:r>
              <a:rPr lang="en-GB" dirty="0"/>
              <a:t>- Field Strength</a:t>
            </a:r>
          </a:p>
          <a:p>
            <a:pPr lvl="1"/>
            <a:r>
              <a:rPr lang="en-GB" dirty="0"/>
              <a:t>- Depth of cover</a:t>
            </a:r>
          </a:p>
          <a:p>
            <a:pPr lvl="1"/>
            <a:r>
              <a:rPr lang="en-GB" dirty="0"/>
              <a:t>- Current reading</a:t>
            </a:r>
          </a:p>
          <a:p>
            <a:pPr lvl="1"/>
            <a:r>
              <a:rPr lang="en-GB" dirty="0"/>
              <a:t>- Field distortion</a:t>
            </a:r>
          </a:p>
        </p:txBody>
      </p:sp>
      <p:sp>
        <p:nvSpPr>
          <p:cNvPr id="3" name="Slide Number Placeholder 2">
            <a:extLst>
              <a:ext uri="{FF2B5EF4-FFF2-40B4-BE49-F238E27FC236}">
                <a16:creationId xmlns:a16="http://schemas.microsoft.com/office/drawing/2014/main" xmlns="" id="{B3405742-DA30-4838-9AEA-D896AB054D7D}"/>
              </a:ext>
            </a:extLst>
          </p:cNvPr>
          <p:cNvSpPr>
            <a:spLocks noGrp="1"/>
          </p:cNvSpPr>
          <p:nvPr>
            <p:ph type="sldNum" sz="quarter" idx="12"/>
          </p:nvPr>
        </p:nvSpPr>
        <p:spPr/>
        <p:txBody>
          <a:bodyPr/>
          <a:lstStyle/>
          <a:p>
            <a:fld id="{724B462B-F185-CF49-9007-01E67AB33E47}" type="slidenum">
              <a:rPr lang="en-US" smtClean="0"/>
              <a:t>11</a:t>
            </a:fld>
            <a:endParaRPr lang="en-US" dirty="0"/>
          </a:p>
        </p:txBody>
      </p:sp>
    </p:spTree>
    <p:extLst>
      <p:ext uri="{BB962C8B-B14F-4D97-AF65-F5344CB8AC3E}">
        <p14:creationId xmlns:p14="http://schemas.microsoft.com/office/powerpoint/2010/main" val="1021193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245"/>
            <a:ext cx="8184776" cy="495487"/>
          </a:xfrm>
        </p:spPr>
        <p:txBody>
          <a:bodyPr>
            <a:noAutofit/>
          </a:bodyPr>
          <a:lstStyle/>
          <a:p>
            <a:pPr algn="ctr"/>
            <a:r>
              <a:rPr lang="en-US" sz="3600" b="1"/>
              <a:t>vLoc3 </a:t>
            </a:r>
            <a:r>
              <a:rPr lang="en-US" sz="3600" b="1" dirty="0"/>
              <a:t>– </a:t>
            </a:r>
            <a:r>
              <a:rPr lang="en-US" sz="3600" b="1"/>
              <a:t>The </a:t>
            </a:r>
            <a:r>
              <a:rPr lang="en-US" sz="3600" b="1" dirty="0"/>
              <a:t>Locater </a:t>
            </a:r>
            <a:r>
              <a:rPr lang="en-US" sz="3600" b="1"/>
              <a:t>Reinvented!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2966625342"/>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xmlns="" id="{F4FCC9D0-90CE-43A8-8D71-525CADD19F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701" y="1745835"/>
            <a:ext cx="4877887" cy="2934109"/>
          </a:xfrm>
          <a:prstGeom prst="rect">
            <a:avLst/>
          </a:prstGeom>
        </p:spPr>
      </p:pic>
      <p:sp>
        <p:nvSpPr>
          <p:cNvPr id="12" name="TextBox 11">
            <a:extLst>
              <a:ext uri="{FF2B5EF4-FFF2-40B4-BE49-F238E27FC236}">
                <a16:creationId xmlns:a16="http://schemas.microsoft.com/office/drawing/2014/main" xmlns="" id="{F66C3482-DD3B-4126-B5F5-0498A765E63E}"/>
              </a:ext>
            </a:extLst>
          </p:cNvPr>
          <p:cNvSpPr txBox="1"/>
          <p:nvPr/>
        </p:nvSpPr>
        <p:spPr>
          <a:xfrm>
            <a:off x="5102136" y="1743165"/>
            <a:ext cx="6598798" cy="2862322"/>
          </a:xfrm>
          <a:prstGeom prst="rect">
            <a:avLst/>
          </a:prstGeom>
          <a:noFill/>
        </p:spPr>
        <p:txBody>
          <a:bodyPr wrap="square" rtlCol="0">
            <a:spAutoFit/>
          </a:bodyPr>
          <a:lstStyle/>
          <a:p>
            <a:pPr marL="285750" indent="-285750">
              <a:buFont typeface="Arial" panose="020B0604020202020204" pitchFamily="34" charset="0"/>
              <a:buChar char="•"/>
            </a:pPr>
            <a:r>
              <a:rPr lang="en-GB" dirty="0"/>
              <a:t>Continuous correction of depth reading during locate via accelerometer and gyroscope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Real Time Clock in order to provide proof of locate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Light Sensor to automatically control backlight and improve battery life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Vibration Motor – provides user warnings for various conditions:  Top Signal greater than Bottom,  Signal Overload, Excessive Tilt</a:t>
            </a:r>
            <a:endParaRPr lang="en-GB" i="1" dirty="0"/>
          </a:p>
        </p:txBody>
      </p:sp>
      <p:sp>
        <p:nvSpPr>
          <p:cNvPr id="3" name="Slide Number Placeholder 2">
            <a:extLst>
              <a:ext uri="{FF2B5EF4-FFF2-40B4-BE49-F238E27FC236}">
                <a16:creationId xmlns:a16="http://schemas.microsoft.com/office/drawing/2014/main" xmlns="" id="{02369354-4328-4563-83D3-062EDBB93E18}"/>
              </a:ext>
            </a:extLst>
          </p:cNvPr>
          <p:cNvSpPr>
            <a:spLocks noGrp="1"/>
          </p:cNvSpPr>
          <p:nvPr>
            <p:ph type="sldNum" sz="quarter" idx="12"/>
          </p:nvPr>
        </p:nvSpPr>
        <p:spPr/>
        <p:txBody>
          <a:bodyPr/>
          <a:lstStyle/>
          <a:p>
            <a:fld id="{724B462B-F185-CF49-9007-01E67AB33E47}" type="slidenum">
              <a:rPr lang="en-US" smtClean="0"/>
              <a:t>12</a:t>
            </a:fld>
            <a:endParaRPr lang="en-US" dirty="0"/>
          </a:p>
        </p:txBody>
      </p:sp>
    </p:spTree>
    <p:extLst>
      <p:ext uri="{BB962C8B-B14F-4D97-AF65-F5344CB8AC3E}">
        <p14:creationId xmlns:p14="http://schemas.microsoft.com/office/powerpoint/2010/main" val="2712769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1051CF93-DAD3-463D-BB96-AC8AA3AA85E7}"/>
              </a:ext>
            </a:extLst>
          </p:cNvPr>
          <p:cNvPicPr>
            <a:picLocks noChangeAspect="1"/>
          </p:cNvPicPr>
          <p:nvPr/>
        </p:nvPicPr>
        <p:blipFill>
          <a:blip r:embed="rId3"/>
          <a:stretch>
            <a:fillRect/>
          </a:stretch>
        </p:blipFill>
        <p:spPr>
          <a:xfrm>
            <a:off x="929898" y="1503615"/>
            <a:ext cx="4359957" cy="4972437"/>
          </a:xfrm>
          <a:prstGeom prst="rect">
            <a:avLst/>
          </a:prstGeom>
        </p:spPr>
      </p:pic>
      <p:sp>
        <p:nvSpPr>
          <p:cNvPr id="2" name="Title 1"/>
          <p:cNvSpPr>
            <a:spLocks noGrp="1"/>
          </p:cNvSpPr>
          <p:nvPr>
            <p:ph type="title"/>
          </p:nvPr>
        </p:nvSpPr>
        <p:spPr>
          <a:xfrm>
            <a:off x="0" y="182245"/>
            <a:ext cx="9022976" cy="495487"/>
          </a:xfrm>
        </p:spPr>
        <p:txBody>
          <a:bodyPr>
            <a:noAutofit/>
          </a:bodyPr>
          <a:lstStyle/>
          <a:p>
            <a:pPr algn="ctr"/>
            <a:r>
              <a:rPr lang="en-US" sz="3600" b="1"/>
              <a:t>vLoc3-Pro – New Classic </a:t>
            </a:r>
            <a:r>
              <a:rPr lang="en-US" sz="3600" b="1" dirty="0"/>
              <a:t>Screen</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3655454932"/>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4633" y="803887"/>
            <a:ext cx="10862734" cy="738664"/>
          </a:xfrm>
          <a:prstGeom prst="rect">
            <a:avLst/>
          </a:prstGeom>
          <a:noFill/>
        </p:spPr>
        <p:txBody>
          <a:bodyPr wrap="square" rtlCol="0">
            <a:spAutoFit/>
          </a:bodyPr>
          <a:lstStyle/>
          <a:p>
            <a:r>
              <a:rPr lang="en-GB" sz="2400" b="1" dirty="0"/>
              <a:t>Signal Distortion - Classic Screen</a:t>
            </a:r>
          </a:p>
          <a:p>
            <a:pPr marL="285750" indent="-285750">
              <a:buFont typeface="Arial" panose="020B0604020202020204" pitchFamily="34" charset="0"/>
              <a:buChar char="•"/>
            </a:pPr>
            <a:endParaRPr lang="en-GB" dirty="0"/>
          </a:p>
        </p:txBody>
      </p:sp>
      <p:pic>
        <p:nvPicPr>
          <p:cNvPr id="20" name="Picture 19">
            <a:extLst>
              <a:ext uri="{FF2B5EF4-FFF2-40B4-BE49-F238E27FC236}">
                <a16:creationId xmlns:a16="http://schemas.microsoft.com/office/drawing/2014/main" xmlns="" id="{6DE9EE42-9D95-4E4B-A5D8-6D25701A2BC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08444" y="2223798"/>
            <a:ext cx="1801276" cy="2701915"/>
          </a:xfrm>
          <a:prstGeom prst="rect">
            <a:avLst/>
          </a:prstGeom>
        </p:spPr>
      </p:pic>
      <p:pic>
        <p:nvPicPr>
          <p:cNvPr id="21" name="Picture 20">
            <a:extLst>
              <a:ext uri="{FF2B5EF4-FFF2-40B4-BE49-F238E27FC236}">
                <a16:creationId xmlns:a16="http://schemas.microsoft.com/office/drawing/2014/main" xmlns="" id="{541F35FE-3C10-4EBD-AEFA-14589F0C3426}"/>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2490" b="97303" l="1302" r="96746">
                        <a14:foregroundMark x1="51844" y1="93776" x2="10846" y2="69917"/>
                        <a14:foregroundMark x1="10846" y1="69917" x2="6291" y2="43361"/>
                        <a14:foregroundMark x1="6291" y1="43361" x2="9544" y2="18465"/>
                        <a14:foregroundMark x1="9544" y1="18465" x2="35358" y2="10788"/>
                        <a14:foregroundMark x1="35358" y1="10788" x2="62473" y2="10166"/>
                        <a14:foregroundMark x1="62473" y1="10166" x2="89805" y2="16183"/>
                        <a14:foregroundMark x1="89805" y1="16183" x2="89805" y2="61203"/>
                        <a14:foregroundMark x1="89805" y1="61203" x2="72668" y2="83817"/>
                        <a14:foregroundMark x1="72668" y1="83817" x2="50325" y2="85477"/>
                        <a14:foregroundMark x1="50325" y1="85477" x2="58785" y2="54564"/>
                        <a14:foregroundMark x1="58785" y1="54564" x2="76356" y2="29046"/>
                        <a14:foregroundMark x1="76356" y1="29046" x2="46855" y2="17220"/>
                        <a14:foregroundMark x1="46855" y1="17220" x2="20607" y2="18880"/>
                        <a14:foregroundMark x1="20607" y1="18880" x2="7375" y2="40871"/>
                        <a14:foregroundMark x1="7375" y1="40871" x2="4989" y2="18465"/>
                        <a14:foregroundMark x1="4989" y1="18465" x2="26247" y2="6017"/>
                        <a14:foregroundMark x1="26247" y1="6017" x2="50108" y2="8091"/>
                        <a14:foregroundMark x1="50108" y1="8091" x2="73102" y2="7054"/>
                        <a14:foregroundMark x1="73102" y1="7054" x2="89371" y2="24274"/>
                        <a14:foregroundMark x1="89371" y1="24274" x2="94360" y2="46473"/>
                        <a14:foregroundMark x1="94360" y1="46473" x2="92408" y2="69710"/>
                        <a14:foregroundMark x1="92408" y1="69710" x2="73102" y2="87344"/>
                        <a14:foregroundMark x1="73102" y1="87344" x2="51193" y2="96266"/>
                        <a14:foregroundMark x1="51193" y1="96266" x2="8243" y2="75519"/>
                        <a14:foregroundMark x1="8243" y1="75519" x2="5423" y2="63071"/>
                        <a14:foregroundMark x1="10412" y1="84025" x2="3905" y2="62863"/>
                        <a14:foregroundMark x1="3905" y1="62863" x2="3905" y2="17635"/>
                        <a14:foregroundMark x1="3905" y1="17635" x2="22560" y2="5809"/>
                        <a14:foregroundMark x1="22560" y1="5809" x2="46204" y2="4564"/>
                        <a14:foregroundMark x1="46204" y1="4564" x2="92842" y2="11203"/>
                        <a14:foregroundMark x1="92842" y1="11203" x2="71584" y2="18880"/>
                        <a14:foregroundMark x1="71584" y1="18880" x2="93492" y2="29253"/>
                        <a14:foregroundMark x1="93492" y1="29253" x2="91106" y2="75311"/>
                        <a14:foregroundMark x1="91106" y1="75311" x2="40130" y2="73237"/>
                        <a14:foregroundMark x1="40130" y1="73237" x2="53362" y2="90871"/>
                        <a14:foregroundMark x1="53362" y1="90871" x2="10846" y2="80913"/>
                        <a14:foregroundMark x1="19957" y1="72822" x2="79176" y2="73651"/>
                        <a14:foregroundMark x1="50325" y1="86515" x2="37961" y2="69295"/>
                        <a14:foregroundMark x1="76356" y1="69710" x2="51410" y2="67427"/>
                        <a14:foregroundMark x1="51410" y1="67427" x2="49241" y2="68672"/>
                        <a14:foregroundMark x1="15618" y1="73651" x2="16703" y2="80498"/>
                        <a14:foregroundMark x1="10412" y1="82573" x2="3471" y2="63900"/>
                        <a14:foregroundMark x1="2820" y1="36722" x2="2603" y2="14108"/>
                        <a14:foregroundMark x1="2603" y1="14108" x2="23861" y2="4772"/>
                        <a14:foregroundMark x1="23861" y1="4772" x2="50976" y2="3320"/>
                        <a14:foregroundMark x1="50976" y1="3320" x2="77007" y2="5394"/>
                        <a14:foregroundMark x1="77007" y1="5394" x2="89805" y2="10581"/>
                        <a14:foregroundMark x1="77440" y1="18465" x2="55098" y2="15145"/>
                        <a14:foregroundMark x1="55098" y1="15145" x2="30803" y2="18257"/>
                        <a14:foregroundMark x1="41649" y1="29668" x2="24512" y2="20954"/>
                        <a14:foregroundMark x1="11497" y1="23859" x2="28200" y2="31743"/>
                        <a14:foregroundMark x1="32321" y1="28216" x2="21258" y2="11203"/>
                        <a14:foregroundMark x1="10846" y1="7676" x2="5423" y2="6432"/>
                        <a14:foregroundMark x1="88286" y1="13071" x2="93275" y2="39212"/>
                        <a14:foregroundMark x1="93275" y1="39212" x2="89154" y2="61826"/>
                        <a14:foregroundMark x1="89154" y1="61826" x2="86768" y2="66183"/>
                        <a14:foregroundMark x1="82430" y1="73237" x2="51844" y2="96266"/>
                        <a14:foregroundMark x1="47072" y1="97510" x2="1952" y2="74689"/>
                        <a14:foregroundMark x1="50325" y1="50622" x2="52928" y2="69710"/>
                        <a14:foregroundMark x1="40347" y1="79461" x2="26030" y2="74896"/>
                        <a14:foregroundMark x1="64642" y1="79461" x2="63991" y2="78838"/>
                        <a14:foregroundMark x1="88286" y1="76763" x2="79826" y2="87137"/>
                        <a14:foregroundMark x1="89371" y1="84440" x2="92191" y2="74274"/>
                        <a14:foregroundMark x1="93709" y1="79876" x2="95879" y2="12241"/>
                        <a14:foregroundMark x1="96529" y1="11618" x2="75488" y2="4564"/>
                        <a14:foregroundMark x1="75488" y1="4564" x2="73753" y2="4564"/>
                        <a14:foregroundMark x1="33623" y1="9544" x2="34056" y2="17842"/>
                        <a14:foregroundMark x1="54447" y1="11203" x2="72885" y2="16390"/>
                        <a14:foregroundMark x1="95879" y1="60373" x2="96963" y2="8921"/>
                        <a14:foregroundMark x1="70716" y1="3942" x2="29067" y2="2490"/>
                        <a14:foregroundMark x1="46421" y1="16805" x2="38829" y2="14108"/>
                        <a14:foregroundMark x1="30152" y1="32158" x2="28200" y2="15353"/>
                        <a14:foregroundMark x1="33406" y1="26141" x2="30369" y2="18257"/>
                        <a14:foregroundMark x1="31236" y1="19917" x2="30152" y2="13071"/>
                        <a14:foregroundMark x1="58134" y1="71369" x2="13666" y2="69295"/>
                        <a14:foregroundMark x1="42950" y1="28423" x2="56182" y2="28838"/>
                        <a14:foregroundMark x1="57484" y1="29668" x2="54881" y2="24896"/>
                        <a14:backgroundMark x1="65727" y1="99585" x2="88503" y2="94398"/>
                        <a14:backgroundMark x1="88503" y1="94398" x2="76573" y2="99378"/>
                      </a14:backgroundRemoval>
                    </a14:imgEffect>
                  </a14:imgLayer>
                </a14:imgProps>
              </a:ext>
              <a:ext uri="{28A0092B-C50C-407E-A947-70E740481C1C}">
                <a14:useLocalDpi xmlns:a14="http://schemas.microsoft.com/office/drawing/2010/main"/>
              </a:ext>
            </a:extLst>
          </a:blip>
          <a:stretch>
            <a:fillRect/>
          </a:stretch>
        </p:blipFill>
        <p:spPr>
          <a:xfrm>
            <a:off x="288758" y="1503614"/>
            <a:ext cx="2130451" cy="2226617"/>
          </a:xfrm>
          <a:prstGeom prst="rect">
            <a:avLst/>
          </a:prstGeom>
        </p:spPr>
      </p:pic>
      <p:sp>
        <p:nvSpPr>
          <p:cNvPr id="15" name="TextBox 14">
            <a:extLst>
              <a:ext uri="{FF2B5EF4-FFF2-40B4-BE49-F238E27FC236}">
                <a16:creationId xmlns:a16="http://schemas.microsoft.com/office/drawing/2014/main" xmlns="" id="{DD7119E9-B5F5-4306-890F-DC81211837D1}"/>
              </a:ext>
            </a:extLst>
          </p:cNvPr>
          <p:cNvSpPr txBox="1"/>
          <p:nvPr/>
        </p:nvSpPr>
        <p:spPr>
          <a:xfrm>
            <a:off x="5242030" y="1508922"/>
            <a:ext cx="6661212" cy="3693319"/>
          </a:xfrm>
          <a:prstGeom prst="rect">
            <a:avLst/>
          </a:prstGeom>
          <a:noFill/>
        </p:spPr>
        <p:txBody>
          <a:bodyPr wrap="square" rtlCol="0">
            <a:spAutoFit/>
          </a:bodyPr>
          <a:lstStyle/>
          <a:p>
            <a:pPr marL="285750" indent="-285750">
              <a:buFont typeface="Arial" panose="020B0604020202020204" pitchFamily="34" charset="0"/>
              <a:buChar char="•"/>
            </a:pPr>
            <a:r>
              <a:rPr lang="en-GB" dirty="0"/>
              <a:t>The classic screen has an additional feature which indicates the level of signal distortion measured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Signal distortion is an intrinsic problem and is the result of additional currents flowing in the ground other than the outgoing signal wire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err="1"/>
              <a:t>vLoc3</a:t>
            </a:r>
            <a:r>
              <a:rPr lang="en-GB"/>
              <a:t>-Pro</a:t>
            </a:r>
            <a:r>
              <a:rPr lang="en-GB" dirty="0"/>
              <a:t> Classic Screen gives an ‘on the fly’ indication of distortion as follows:</a:t>
            </a:r>
          </a:p>
          <a:p>
            <a:r>
              <a:rPr lang="en-GB" b="1" dirty="0">
                <a:solidFill>
                  <a:schemeClr val="accent6">
                    <a:lumMod val="75000"/>
                  </a:schemeClr>
                </a:solidFill>
              </a:rPr>
              <a:t>         Green</a:t>
            </a:r>
            <a:r>
              <a:rPr lang="en-GB" dirty="0"/>
              <a:t> = clean locating conditions, very low distortion</a:t>
            </a:r>
          </a:p>
          <a:p>
            <a:r>
              <a:rPr lang="en-GB" b="1" dirty="0">
                <a:solidFill>
                  <a:srgbClr val="0000FF"/>
                </a:solidFill>
              </a:rPr>
              <a:t>         Blue</a:t>
            </a:r>
            <a:r>
              <a:rPr lang="en-GB" dirty="0"/>
              <a:t> = indicates medium level distortion</a:t>
            </a:r>
          </a:p>
          <a:p>
            <a:r>
              <a:rPr lang="en-GB" b="1" dirty="0">
                <a:solidFill>
                  <a:srgbClr val="FF0000"/>
                </a:solidFill>
              </a:rPr>
              <a:t>         Red</a:t>
            </a:r>
            <a:r>
              <a:rPr lang="en-GB" dirty="0">
                <a:solidFill>
                  <a:srgbClr val="FF0000"/>
                </a:solidFill>
              </a:rPr>
              <a:t> = </a:t>
            </a:r>
            <a:r>
              <a:rPr lang="en-GB" dirty="0"/>
              <a:t>locate position indicates very high uncertainty</a:t>
            </a:r>
          </a:p>
          <a:p>
            <a:pPr marL="285750" indent="-285750">
              <a:buFont typeface="Arial" panose="020B0604020202020204" pitchFamily="34" charset="0"/>
              <a:buChar char="•"/>
            </a:pPr>
            <a:endParaRPr lang="en-GB" dirty="0"/>
          </a:p>
        </p:txBody>
      </p:sp>
      <p:sp>
        <p:nvSpPr>
          <p:cNvPr id="3" name="Slide Number Placeholder 2">
            <a:extLst>
              <a:ext uri="{FF2B5EF4-FFF2-40B4-BE49-F238E27FC236}">
                <a16:creationId xmlns:a16="http://schemas.microsoft.com/office/drawing/2014/main" xmlns="" id="{D5ACC352-53BB-4960-9211-5DC315371008}"/>
              </a:ext>
            </a:extLst>
          </p:cNvPr>
          <p:cNvSpPr>
            <a:spLocks noGrp="1"/>
          </p:cNvSpPr>
          <p:nvPr>
            <p:ph type="sldNum" sz="quarter" idx="12"/>
          </p:nvPr>
        </p:nvSpPr>
        <p:spPr/>
        <p:txBody>
          <a:bodyPr/>
          <a:lstStyle/>
          <a:p>
            <a:fld id="{724B462B-F185-CF49-9007-01E67AB33E47}" type="slidenum">
              <a:rPr lang="en-US" smtClean="0"/>
              <a:t>13</a:t>
            </a:fld>
            <a:endParaRPr lang="en-US" dirty="0"/>
          </a:p>
        </p:txBody>
      </p:sp>
    </p:spTree>
    <p:extLst>
      <p:ext uri="{BB962C8B-B14F-4D97-AF65-F5344CB8AC3E}">
        <p14:creationId xmlns:p14="http://schemas.microsoft.com/office/powerpoint/2010/main" val="3905285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245"/>
            <a:ext cx="8184776" cy="495487"/>
          </a:xfrm>
        </p:spPr>
        <p:txBody>
          <a:bodyPr>
            <a:noAutofit/>
          </a:bodyPr>
          <a:lstStyle/>
          <a:p>
            <a:r>
              <a:rPr lang="en-US" sz="3600" b="1"/>
              <a:t>Vector Mode Screen – </a:t>
            </a:r>
            <a:r>
              <a:rPr lang="en-US" sz="3600" b="1" dirty="0" err="1"/>
              <a:t>vLoc</a:t>
            </a:r>
            <a:r>
              <a:rPr lang="en-US" sz="3600" b="1" dirty="0"/>
              <a:t>-5000 &amp; Pro</a:t>
            </a:r>
            <a:endParaRPr lang="en-US" sz="3600" b="1"/>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17304844"/>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92B3245C-9737-4DCE-BE79-BFED2E57E4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50" y="814369"/>
            <a:ext cx="6219143" cy="4199328"/>
          </a:xfrm>
          <a:prstGeom prst="rect">
            <a:avLst/>
          </a:prstGeom>
        </p:spPr>
      </p:pic>
      <p:pic>
        <p:nvPicPr>
          <p:cNvPr id="15" name="Picture 14">
            <a:extLst>
              <a:ext uri="{FF2B5EF4-FFF2-40B4-BE49-F238E27FC236}">
                <a16:creationId xmlns:a16="http://schemas.microsoft.com/office/drawing/2014/main" xmlns="" id="{6729BEBF-B7A0-4A8C-89DC-D4BE44F1342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85483">
            <a:off x="3496115" y="2723345"/>
            <a:ext cx="1066254" cy="604210"/>
          </a:xfrm>
          <a:prstGeom prst="rect">
            <a:avLst/>
          </a:prstGeom>
        </p:spPr>
      </p:pic>
      <p:sp>
        <p:nvSpPr>
          <p:cNvPr id="18" name="TextBox 17">
            <a:extLst>
              <a:ext uri="{FF2B5EF4-FFF2-40B4-BE49-F238E27FC236}">
                <a16:creationId xmlns:a16="http://schemas.microsoft.com/office/drawing/2014/main" xmlns="" id="{AA7B637E-0D53-4962-8193-8436D18A5483}"/>
              </a:ext>
            </a:extLst>
          </p:cNvPr>
          <p:cNvSpPr txBox="1"/>
          <p:nvPr/>
        </p:nvSpPr>
        <p:spPr>
          <a:xfrm>
            <a:off x="6150243" y="1173312"/>
            <a:ext cx="6135021" cy="3416320"/>
          </a:xfrm>
          <a:prstGeom prst="rect">
            <a:avLst/>
          </a:prstGeom>
          <a:noFill/>
        </p:spPr>
        <p:txBody>
          <a:bodyPr wrap="square" rtlCol="0">
            <a:spAutoFit/>
          </a:bodyPr>
          <a:lstStyle/>
          <a:p>
            <a:pPr marL="285750" indent="-285750">
              <a:buFont typeface="Arial" panose="020B0604020202020204" pitchFamily="34" charset="0"/>
              <a:buChar char="•"/>
            </a:pPr>
            <a:r>
              <a:rPr lang="en-GB" dirty="0"/>
              <a:t>Fully automatic screen, no gain control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a:t>Continuous display of depth and lateral offset readings under status bar continuous display of current.</a:t>
            </a:r>
            <a:endParaRPr lang="en-GB" dirty="0"/>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In </a:t>
            </a:r>
            <a:r>
              <a:rPr lang="en-GB" dirty="0"/>
              <a:t>Vector locate </a:t>
            </a:r>
            <a:r>
              <a:rPr lang="en-GB"/>
              <a:t>mode, the uncertainty of locate is </a:t>
            </a:r>
            <a:r>
              <a:rPr lang="en-GB" dirty="0"/>
              <a:t>shown as a </a:t>
            </a:r>
            <a:r>
              <a:rPr lang="en-GB" dirty="0" err="1"/>
              <a:t>color</a:t>
            </a:r>
            <a:r>
              <a:rPr lang="en-GB" dirty="0"/>
              <a:t> coded circle</a:t>
            </a:r>
            <a:r>
              <a:rPr lang="en-GB"/>
              <a:t>:</a:t>
            </a:r>
          </a:p>
          <a:p>
            <a:r>
              <a:rPr lang="en-GB" b="1">
                <a:solidFill>
                  <a:schemeClr val="accent6">
                    <a:lumMod val="75000"/>
                  </a:schemeClr>
                </a:solidFill>
              </a:rPr>
              <a:t>         </a:t>
            </a:r>
            <a:r>
              <a:rPr lang="en-GB" b="1" dirty="0">
                <a:solidFill>
                  <a:schemeClr val="accent6">
                    <a:lumMod val="75000"/>
                  </a:schemeClr>
                </a:solidFill>
              </a:rPr>
              <a:t>Green</a:t>
            </a:r>
            <a:r>
              <a:rPr lang="en-GB"/>
              <a:t> = </a:t>
            </a:r>
            <a:r>
              <a:rPr lang="en-GB" dirty="0"/>
              <a:t>clean locating conditions, very low distortion</a:t>
            </a:r>
            <a:endParaRPr lang="en-GB"/>
          </a:p>
          <a:p>
            <a:r>
              <a:rPr lang="en-GB" b="1">
                <a:solidFill>
                  <a:srgbClr val="0000FF"/>
                </a:solidFill>
              </a:rPr>
              <a:t>         Blue</a:t>
            </a:r>
            <a:r>
              <a:rPr lang="en-GB" dirty="0"/>
              <a:t> </a:t>
            </a:r>
            <a:r>
              <a:rPr lang="en-GB"/>
              <a:t>= </a:t>
            </a:r>
            <a:r>
              <a:rPr lang="en-GB" dirty="0"/>
              <a:t>indicates medium level distortion</a:t>
            </a:r>
            <a:endParaRPr lang="en-GB"/>
          </a:p>
          <a:p>
            <a:r>
              <a:rPr lang="en-GB" b="1">
                <a:solidFill>
                  <a:srgbClr val="FF0000"/>
                </a:solidFill>
              </a:rPr>
              <a:t>         </a:t>
            </a:r>
            <a:r>
              <a:rPr lang="en-GB" b="1" dirty="0">
                <a:solidFill>
                  <a:srgbClr val="FF0000"/>
                </a:solidFill>
              </a:rPr>
              <a:t>Red</a:t>
            </a:r>
            <a:r>
              <a:rPr lang="en-GB" dirty="0">
                <a:solidFill>
                  <a:srgbClr val="FF0000"/>
                </a:solidFill>
              </a:rPr>
              <a:t> </a:t>
            </a:r>
            <a:r>
              <a:rPr lang="en-GB">
                <a:solidFill>
                  <a:srgbClr val="FF0000"/>
                </a:solidFill>
              </a:rPr>
              <a:t>= </a:t>
            </a:r>
            <a:r>
              <a:rPr lang="en-GB" dirty="0"/>
              <a:t>locate position indicates very high uncertainty</a:t>
            </a:r>
            <a:endParaRPr lang="en-GB"/>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Slide Number Placeholder 4">
            <a:extLst>
              <a:ext uri="{FF2B5EF4-FFF2-40B4-BE49-F238E27FC236}">
                <a16:creationId xmlns:a16="http://schemas.microsoft.com/office/drawing/2014/main" xmlns="" id="{47ED1D35-8CC4-47AD-9D8A-4DCD95BEFE88}"/>
              </a:ext>
            </a:extLst>
          </p:cNvPr>
          <p:cNvSpPr>
            <a:spLocks noGrp="1"/>
          </p:cNvSpPr>
          <p:nvPr>
            <p:ph type="sldNum" sz="quarter" idx="12"/>
          </p:nvPr>
        </p:nvSpPr>
        <p:spPr/>
        <p:txBody>
          <a:bodyPr/>
          <a:lstStyle/>
          <a:p>
            <a:fld id="{724B462B-F185-CF49-9007-01E67AB33E47}" type="slidenum">
              <a:rPr lang="en-US" smtClean="0"/>
              <a:t>14</a:t>
            </a:fld>
            <a:endParaRPr lang="en-US" dirty="0"/>
          </a:p>
        </p:txBody>
      </p:sp>
    </p:spTree>
    <p:extLst>
      <p:ext uri="{BB962C8B-B14F-4D97-AF65-F5344CB8AC3E}">
        <p14:creationId xmlns:p14="http://schemas.microsoft.com/office/powerpoint/2010/main" val="2810332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182245"/>
            <a:ext cx="8734218" cy="495487"/>
          </a:xfrm>
        </p:spPr>
        <p:txBody>
          <a:bodyPr>
            <a:noAutofit/>
          </a:bodyPr>
          <a:lstStyle/>
          <a:p>
            <a:pPr algn="ctr"/>
            <a:r>
              <a:rPr lang="en-US" sz="3600" b="1" dirty="0"/>
              <a:t>Plan View Mode Screen – vLoc3-5000 &amp; Pro</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3920034428"/>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DD0E5E19-F106-4864-BC63-CDF8EB5661D5}"/>
              </a:ext>
            </a:extLst>
          </p:cNvPr>
          <p:cNvPicPr>
            <a:picLocks noChangeAspect="1"/>
          </p:cNvPicPr>
          <p:nvPr/>
        </p:nvPicPr>
        <p:blipFill>
          <a:blip r:embed="rId3"/>
          <a:stretch>
            <a:fillRect/>
          </a:stretch>
        </p:blipFill>
        <p:spPr>
          <a:xfrm>
            <a:off x="828000" y="1173219"/>
            <a:ext cx="4389120" cy="4587240"/>
          </a:xfrm>
          <a:prstGeom prst="rect">
            <a:avLst/>
          </a:prstGeom>
        </p:spPr>
      </p:pic>
      <p:sp>
        <p:nvSpPr>
          <p:cNvPr id="13" name="TextBox 12">
            <a:extLst>
              <a:ext uri="{FF2B5EF4-FFF2-40B4-BE49-F238E27FC236}">
                <a16:creationId xmlns:a16="http://schemas.microsoft.com/office/drawing/2014/main" xmlns="" id="{ECAC354C-9460-4512-834A-0631BF61A803}"/>
              </a:ext>
            </a:extLst>
          </p:cNvPr>
          <p:cNvSpPr txBox="1"/>
          <p:nvPr/>
        </p:nvSpPr>
        <p:spPr>
          <a:xfrm>
            <a:off x="5581955" y="1315212"/>
            <a:ext cx="6321287" cy="4524315"/>
          </a:xfrm>
          <a:prstGeom prst="rect">
            <a:avLst/>
          </a:prstGeom>
          <a:noFill/>
        </p:spPr>
        <p:txBody>
          <a:bodyPr wrap="square" rtlCol="0">
            <a:spAutoFit/>
          </a:bodyPr>
          <a:lstStyle/>
          <a:p>
            <a:pPr marL="285750" indent="-285750">
              <a:buFont typeface="Arial" panose="020B0604020202020204" pitchFamily="34" charset="0"/>
              <a:buChar char="•"/>
            </a:pPr>
            <a:r>
              <a:rPr lang="en-GB" dirty="0"/>
              <a:t>Shows the relative orientation of the cable at any angle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Simple locate screen with no user controls beyond frequency selection</a:t>
            </a:r>
            <a:endParaRPr lang="en-GB"/>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Continuous display of depth and current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Two adjacent lines indicate level of distortion the closer the lines the least distortion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Uncertainty of locate is </a:t>
            </a:r>
            <a:r>
              <a:rPr lang="en-GB" dirty="0" err="1"/>
              <a:t>color</a:t>
            </a:r>
            <a:r>
              <a:rPr lang="en-GB"/>
              <a:t> </a:t>
            </a:r>
            <a:r>
              <a:rPr lang="en-GB" dirty="0"/>
              <a:t>coded:</a:t>
            </a:r>
          </a:p>
          <a:p>
            <a:r>
              <a:rPr lang="en-GB" b="1">
                <a:solidFill>
                  <a:schemeClr val="accent6">
                    <a:lumMod val="75000"/>
                  </a:schemeClr>
                </a:solidFill>
              </a:rPr>
              <a:t>         </a:t>
            </a:r>
            <a:r>
              <a:rPr lang="en-GB" b="1" dirty="0">
                <a:solidFill>
                  <a:schemeClr val="accent6">
                    <a:lumMod val="75000"/>
                  </a:schemeClr>
                </a:solidFill>
              </a:rPr>
              <a:t>Green</a:t>
            </a:r>
            <a:r>
              <a:rPr lang="en-GB" dirty="0"/>
              <a:t> = clean locating conditions, very low distortion</a:t>
            </a:r>
          </a:p>
          <a:p>
            <a:r>
              <a:rPr lang="en-GB" b="1">
                <a:solidFill>
                  <a:srgbClr val="0000FF"/>
                </a:solidFill>
              </a:rPr>
              <a:t>     </a:t>
            </a:r>
            <a:r>
              <a:rPr lang="en-GB" b="1" dirty="0">
                <a:solidFill>
                  <a:srgbClr val="0000FF"/>
                </a:solidFill>
              </a:rPr>
              <a:t>    Blue</a:t>
            </a:r>
            <a:r>
              <a:rPr lang="en-GB" dirty="0"/>
              <a:t> = indicates medium level distortion</a:t>
            </a:r>
          </a:p>
          <a:p>
            <a:r>
              <a:rPr lang="en-GB" b="1">
                <a:solidFill>
                  <a:srgbClr val="FF0000"/>
                </a:solidFill>
              </a:rPr>
              <a:t>         </a:t>
            </a:r>
            <a:r>
              <a:rPr lang="en-GB" b="1" dirty="0">
                <a:solidFill>
                  <a:srgbClr val="FF0000"/>
                </a:solidFill>
              </a:rPr>
              <a:t>Red</a:t>
            </a:r>
            <a:r>
              <a:rPr lang="en-GB">
                <a:solidFill>
                  <a:srgbClr val="FF0000"/>
                </a:solidFill>
              </a:rPr>
              <a:t> =</a:t>
            </a:r>
            <a:r>
              <a:rPr lang="en-GB" dirty="0">
                <a:solidFill>
                  <a:srgbClr val="FF0000"/>
                </a:solidFill>
              </a:rPr>
              <a:t> </a:t>
            </a:r>
            <a:r>
              <a:rPr lang="en-GB" dirty="0"/>
              <a:t>locate position indicates very high uncertainty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3" name="Slide Number Placeholder 2">
            <a:extLst>
              <a:ext uri="{FF2B5EF4-FFF2-40B4-BE49-F238E27FC236}">
                <a16:creationId xmlns:a16="http://schemas.microsoft.com/office/drawing/2014/main" xmlns="" id="{0504FEE8-BFB1-495A-A5CA-290D61EFC634}"/>
              </a:ext>
            </a:extLst>
          </p:cNvPr>
          <p:cNvSpPr>
            <a:spLocks noGrp="1"/>
          </p:cNvSpPr>
          <p:nvPr>
            <p:ph type="sldNum" sz="quarter" idx="12"/>
          </p:nvPr>
        </p:nvSpPr>
        <p:spPr/>
        <p:txBody>
          <a:bodyPr/>
          <a:lstStyle/>
          <a:p>
            <a:fld id="{724B462B-F185-CF49-9007-01E67AB33E47}" type="slidenum">
              <a:rPr lang="en-US" smtClean="0"/>
              <a:t>15</a:t>
            </a:fld>
            <a:endParaRPr lang="en-US" dirty="0"/>
          </a:p>
        </p:txBody>
      </p:sp>
    </p:spTree>
    <p:extLst>
      <p:ext uri="{BB962C8B-B14F-4D97-AF65-F5344CB8AC3E}">
        <p14:creationId xmlns:p14="http://schemas.microsoft.com/office/powerpoint/2010/main" val="4272443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317127848"/>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xmlns="" id="{8629A2B8-FA42-42CA-8343-453538D28785}"/>
              </a:ext>
            </a:extLst>
          </p:cNvPr>
          <p:cNvPicPr>
            <a:picLocks noChangeAspect="1"/>
          </p:cNvPicPr>
          <p:nvPr/>
        </p:nvPicPr>
        <p:blipFill>
          <a:blip r:embed="rId4"/>
          <a:stretch>
            <a:fillRect/>
          </a:stretch>
        </p:blipFill>
        <p:spPr>
          <a:xfrm>
            <a:off x="945987" y="1173192"/>
            <a:ext cx="4572000" cy="4581525"/>
          </a:xfrm>
          <a:prstGeom prst="rect">
            <a:avLst/>
          </a:prstGeom>
        </p:spPr>
      </p:pic>
      <p:sp>
        <p:nvSpPr>
          <p:cNvPr id="14" name="TextBox 13">
            <a:extLst>
              <a:ext uri="{FF2B5EF4-FFF2-40B4-BE49-F238E27FC236}">
                <a16:creationId xmlns:a16="http://schemas.microsoft.com/office/drawing/2014/main" xmlns="" id="{356603A1-4714-40FA-A340-18C4384C11AA}"/>
              </a:ext>
            </a:extLst>
          </p:cNvPr>
          <p:cNvSpPr txBox="1"/>
          <p:nvPr/>
        </p:nvSpPr>
        <p:spPr>
          <a:xfrm>
            <a:off x="5669252" y="1920228"/>
            <a:ext cx="5447409" cy="2585323"/>
          </a:xfrm>
          <a:prstGeom prst="rect">
            <a:avLst/>
          </a:prstGeom>
          <a:noFill/>
        </p:spPr>
        <p:txBody>
          <a:bodyPr wrap="square" rtlCol="0">
            <a:spAutoFit/>
          </a:bodyPr>
          <a:lstStyle/>
          <a:p>
            <a:pPr marL="285750" indent="-285750">
              <a:buFont typeface="Arial" panose="020B0604020202020204" pitchFamily="34" charset="0"/>
              <a:buChar char="•"/>
            </a:pPr>
            <a:r>
              <a:rPr lang="en-GB" dirty="0"/>
              <a:t>Plots peak and null transverse responses simultaneously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a:t>Provides an </a:t>
            </a:r>
            <a:r>
              <a:rPr lang="en-GB" dirty="0"/>
              <a:t>immediate </a:t>
            </a:r>
            <a:r>
              <a:rPr lang="en-GB"/>
              <a:t>measurement </a:t>
            </a:r>
            <a:r>
              <a:rPr lang="en-GB" dirty="0"/>
              <a:t>of signal distortion when the </a:t>
            </a:r>
            <a:r>
              <a:rPr lang="en-GB"/>
              <a:t>two </a:t>
            </a:r>
            <a:r>
              <a:rPr lang="en-GB" dirty="0"/>
              <a:t>responses do not align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Realtime visual comparison of distortion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solidFill>
                <a:srgbClr val="FF0000"/>
              </a:solidFill>
            </a:endParaRPr>
          </a:p>
        </p:txBody>
      </p:sp>
      <p:sp>
        <p:nvSpPr>
          <p:cNvPr id="15" name="Title 1">
            <a:extLst>
              <a:ext uri="{FF2B5EF4-FFF2-40B4-BE49-F238E27FC236}">
                <a16:creationId xmlns:a16="http://schemas.microsoft.com/office/drawing/2014/main" xmlns="" id="{8B30AD9C-3FF9-486F-98F2-BB44C3ECF7B0}"/>
              </a:ext>
            </a:extLst>
          </p:cNvPr>
          <p:cNvSpPr txBox="1">
            <a:spLocks/>
          </p:cNvSpPr>
          <p:nvPr/>
        </p:nvSpPr>
        <p:spPr>
          <a:xfrm>
            <a:off x="-104331" y="163098"/>
            <a:ext cx="9468465" cy="4954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t>Transverse Graph </a:t>
            </a:r>
            <a:r>
              <a:rPr lang="en-US" sz="3600" b="1"/>
              <a:t>Mode Screen </a:t>
            </a:r>
            <a:r>
              <a:rPr lang="en-US" sz="2800" b="1" dirty="0"/>
              <a:t>–</a:t>
            </a:r>
            <a:r>
              <a:rPr lang="en-US" sz="3600" b="1"/>
              <a:t> vLoc3-5000 </a:t>
            </a:r>
            <a:r>
              <a:rPr lang="en-US" sz="2800" b="1" dirty="0"/>
              <a:t>&amp;</a:t>
            </a:r>
            <a:r>
              <a:rPr lang="en-US" sz="3600" b="1"/>
              <a:t> Pro</a:t>
            </a:r>
            <a:endParaRPr lang="en-US" sz="3600" b="1" dirty="0"/>
          </a:p>
        </p:txBody>
      </p:sp>
      <p:sp>
        <p:nvSpPr>
          <p:cNvPr id="17" name="Slide Number Placeholder 16">
            <a:extLst>
              <a:ext uri="{FF2B5EF4-FFF2-40B4-BE49-F238E27FC236}">
                <a16:creationId xmlns:a16="http://schemas.microsoft.com/office/drawing/2014/main" xmlns="" id="{658C43CF-BA47-4D16-980B-DA1A69B5C2AA}"/>
              </a:ext>
            </a:extLst>
          </p:cNvPr>
          <p:cNvSpPr>
            <a:spLocks noGrp="1"/>
          </p:cNvSpPr>
          <p:nvPr>
            <p:ph type="sldNum" sz="quarter" idx="12"/>
          </p:nvPr>
        </p:nvSpPr>
        <p:spPr/>
        <p:txBody>
          <a:bodyPr/>
          <a:lstStyle/>
          <a:p>
            <a:fld id="{724B462B-F185-CF49-9007-01E67AB33E47}" type="slidenum">
              <a:rPr lang="en-US" smtClean="0"/>
              <a:t>16</a:t>
            </a:fld>
            <a:endParaRPr lang="en-US" dirty="0"/>
          </a:p>
        </p:txBody>
      </p:sp>
    </p:spTree>
    <p:extLst>
      <p:ext uri="{BB962C8B-B14F-4D97-AF65-F5344CB8AC3E}">
        <p14:creationId xmlns:p14="http://schemas.microsoft.com/office/powerpoint/2010/main" val="2851214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a:cxnSpLocks/>
          </p:cNvCxnSpPr>
          <p:nvPr/>
        </p:nvCxnSpPr>
        <p:spPr>
          <a:xfrm>
            <a:off x="845089" y="701900"/>
            <a:ext cx="929483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1939482512"/>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xmlns="" id="{E4F56A80-0F4F-4638-8342-36802210411F}"/>
              </a:ext>
            </a:extLst>
          </p:cNvPr>
          <p:cNvGrpSpPr/>
          <p:nvPr/>
        </p:nvGrpSpPr>
        <p:grpSpPr>
          <a:xfrm>
            <a:off x="69298" y="1692103"/>
            <a:ext cx="5715436" cy="3206569"/>
            <a:chOff x="18021" y="2384291"/>
            <a:chExt cx="5715436" cy="3206569"/>
          </a:xfrm>
        </p:grpSpPr>
        <p:pic>
          <p:nvPicPr>
            <p:cNvPr id="14" name="Picture 13">
              <a:extLst>
                <a:ext uri="{FF2B5EF4-FFF2-40B4-BE49-F238E27FC236}">
                  <a16:creationId xmlns:a16="http://schemas.microsoft.com/office/drawing/2014/main" xmlns="" id="{BD14C066-6082-44E3-8F61-83CDB8F817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298" y="2384291"/>
              <a:ext cx="5664159" cy="3206569"/>
            </a:xfrm>
            <a:prstGeom prst="rect">
              <a:avLst/>
            </a:prstGeom>
          </p:spPr>
        </p:pic>
        <p:pic>
          <p:nvPicPr>
            <p:cNvPr id="17" name="Picture 16">
              <a:extLst>
                <a:ext uri="{FF2B5EF4-FFF2-40B4-BE49-F238E27FC236}">
                  <a16:creationId xmlns:a16="http://schemas.microsoft.com/office/drawing/2014/main" xmlns="" id="{C0AE6A12-06FD-4590-AFF7-753E24BC9B74}"/>
                </a:ext>
              </a:extLst>
            </p:cNvPr>
            <p:cNvPicPr>
              <a:picLocks noChangeAspect="1"/>
            </p:cNvPicPr>
            <p:nvPr/>
          </p:nvPicPr>
          <p:blipFill>
            <a:blip r:embed="rId5"/>
            <a:stretch>
              <a:fillRect/>
            </a:stretch>
          </p:blipFill>
          <p:spPr>
            <a:xfrm>
              <a:off x="18021" y="2385988"/>
              <a:ext cx="2683741" cy="1520786"/>
            </a:xfrm>
            <a:prstGeom prst="rect">
              <a:avLst/>
            </a:prstGeom>
          </p:spPr>
        </p:pic>
        <p:pic>
          <p:nvPicPr>
            <p:cNvPr id="19" name="Picture 18">
              <a:extLst>
                <a:ext uri="{FF2B5EF4-FFF2-40B4-BE49-F238E27FC236}">
                  <a16:creationId xmlns:a16="http://schemas.microsoft.com/office/drawing/2014/main" xmlns="" id="{C5E623A9-B847-45C5-878F-DD552652428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48299" y="2907337"/>
              <a:ext cx="1136590" cy="1393702"/>
            </a:xfrm>
            <a:prstGeom prst="rect">
              <a:avLst/>
            </a:prstGeom>
          </p:spPr>
        </p:pic>
      </p:grpSp>
      <p:sp>
        <p:nvSpPr>
          <p:cNvPr id="15" name="TextBox 14">
            <a:extLst>
              <a:ext uri="{FF2B5EF4-FFF2-40B4-BE49-F238E27FC236}">
                <a16:creationId xmlns:a16="http://schemas.microsoft.com/office/drawing/2014/main" xmlns="" id="{7A534BF3-3956-4893-A67E-B4BE6337539E}"/>
              </a:ext>
            </a:extLst>
          </p:cNvPr>
          <p:cNvSpPr txBox="1"/>
          <p:nvPr/>
        </p:nvSpPr>
        <p:spPr>
          <a:xfrm>
            <a:off x="5733457" y="2002725"/>
            <a:ext cx="5967477" cy="2308324"/>
          </a:xfrm>
          <a:prstGeom prst="rect">
            <a:avLst/>
          </a:prstGeom>
          <a:noFill/>
        </p:spPr>
        <p:txBody>
          <a:bodyPr wrap="square" rtlCol="0">
            <a:spAutoFit/>
          </a:bodyPr>
          <a:lstStyle/>
          <a:p>
            <a:pPr marL="285750" indent="-285750">
              <a:buFont typeface="Arial" panose="020B0604020202020204" pitchFamily="34" charset="0"/>
              <a:buChar char="•"/>
            </a:pPr>
            <a:r>
              <a:rPr lang="en-GB" dirty="0"/>
              <a:t>Guidance arrow leads to the target sonde on a path that automatically aligns the user on the sonde axis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Red/green icon indicates the sonde position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Ghost positions are indicated by blue icon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a:t>Sonde</a:t>
            </a:r>
            <a:r>
              <a:rPr lang="en-GB" dirty="0"/>
              <a:t> can be in any orientation, even vertical</a:t>
            </a:r>
          </a:p>
        </p:txBody>
      </p:sp>
      <p:sp>
        <p:nvSpPr>
          <p:cNvPr id="16" name="Title 1">
            <a:extLst>
              <a:ext uri="{FF2B5EF4-FFF2-40B4-BE49-F238E27FC236}">
                <a16:creationId xmlns:a16="http://schemas.microsoft.com/office/drawing/2014/main" xmlns="" id="{83C055E4-3AF4-404C-BE04-FBF3772A1DCA}"/>
              </a:ext>
            </a:extLst>
          </p:cNvPr>
          <p:cNvSpPr txBox="1">
            <a:spLocks/>
          </p:cNvSpPr>
          <p:nvPr/>
        </p:nvSpPr>
        <p:spPr>
          <a:xfrm>
            <a:off x="262692" y="206413"/>
            <a:ext cx="8734218" cy="4954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t>Sonde Mode Screen – vLoc3-5000 &amp; Pro</a:t>
            </a:r>
            <a:endParaRPr lang="en-US" sz="3600" b="1" dirty="0"/>
          </a:p>
        </p:txBody>
      </p:sp>
      <p:sp>
        <p:nvSpPr>
          <p:cNvPr id="20" name="Slide Number Placeholder 19">
            <a:extLst>
              <a:ext uri="{FF2B5EF4-FFF2-40B4-BE49-F238E27FC236}">
                <a16:creationId xmlns:a16="http://schemas.microsoft.com/office/drawing/2014/main" xmlns="" id="{A552CF8F-0F5A-42BE-8D80-D0742900DDD3}"/>
              </a:ext>
            </a:extLst>
          </p:cNvPr>
          <p:cNvSpPr>
            <a:spLocks noGrp="1"/>
          </p:cNvSpPr>
          <p:nvPr>
            <p:ph type="sldNum" sz="quarter" idx="12"/>
          </p:nvPr>
        </p:nvSpPr>
        <p:spPr/>
        <p:txBody>
          <a:bodyPr/>
          <a:lstStyle/>
          <a:p>
            <a:fld id="{724B462B-F185-CF49-9007-01E67AB33E47}" type="slidenum">
              <a:rPr lang="en-US" smtClean="0"/>
              <a:t>17</a:t>
            </a:fld>
            <a:endParaRPr lang="en-US" dirty="0"/>
          </a:p>
        </p:txBody>
      </p:sp>
    </p:spTree>
    <p:extLst>
      <p:ext uri="{BB962C8B-B14F-4D97-AF65-F5344CB8AC3E}">
        <p14:creationId xmlns:p14="http://schemas.microsoft.com/office/powerpoint/2010/main" val="1869295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87" y="130491"/>
            <a:ext cx="9085006" cy="495487"/>
          </a:xfrm>
        </p:spPr>
        <p:txBody>
          <a:bodyPr>
            <a:noAutofit/>
          </a:bodyPr>
          <a:lstStyle/>
          <a:p>
            <a:pPr algn="ctr"/>
            <a:r>
              <a:rPr lang="en-GB" sz="3600" b="1"/>
              <a:t>Calibration Verification/Self Test -</a:t>
            </a:r>
            <a:r>
              <a:rPr lang="en-GB" sz="3600" b="1" dirty="0" err="1"/>
              <a:t>vL</a:t>
            </a:r>
            <a:r>
              <a:rPr lang="en-US" sz="3600" b="1" dirty="0" err="1"/>
              <a:t>oc3</a:t>
            </a:r>
            <a:r>
              <a:rPr lang="en-US" sz="3600" b="1"/>
              <a:t> Series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2407834511"/>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8EFB03DF-64AE-421A-B636-0D1BCD95FDB5}"/>
              </a:ext>
            </a:extLst>
          </p:cNvPr>
          <p:cNvSpPr txBox="1"/>
          <p:nvPr/>
        </p:nvSpPr>
        <p:spPr>
          <a:xfrm>
            <a:off x="5217120" y="1455374"/>
            <a:ext cx="6784380" cy="3385542"/>
          </a:xfrm>
          <a:prstGeom prst="rect">
            <a:avLst/>
          </a:prstGeom>
          <a:noFill/>
        </p:spPr>
        <p:txBody>
          <a:bodyPr wrap="square" rtlCol="0">
            <a:spAutoFit/>
          </a:bodyPr>
          <a:lstStyle/>
          <a:p>
            <a:pPr marL="800100" lvl="1" indent="-342900" defTabSz="1152000">
              <a:buFont typeface="Arial" panose="020B0604020202020204" pitchFamily="34" charset="0"/>
              <a:buChar char="•"/>
            </a:pPr>
            <a:r>
              <a:rPr lang="en-GB" sz="2000" dirty="0"/>
              <a:t>High integrity self test that assures the sensors are operating with defined tolerances</a:t>
            </a:r>
          </a:p>
          <a:p>
            <a:pPr marL="800100" lvl="1" indent="-342900" defTabSz="1152000">
              <a:buFont typeface="Arial" panose="020B0604020202020204" pitchFamily="34" charset="0"/>
              <a:buChar char="•"/>
            </a:pPr>
            <a:endParaRPr lang="en-GB" sz="2000" dirty="0"/>
          </a:p>
          <a:p>
            <a:pPr marL="800100" lvl="1" indent="-342900" defTabSz="1152000">
              <a:buFont typeface="Arial" panose="020B0604020202020204" pitchFamily="34" charset="0"/>
              <a:buChar char="•"/>
            </a:pPr>
            <a:r>
              <a:rPr lang="en-GB" sz="2000" dirty="0"/>
              <a:t>Result measurements are compared to the initial factory calibration tolerances</a:t>
            </a:r>
          </a:p>
          <a:p>
            <a:pPr marL="800100" lvl="1" indent="-342900" defTabSz="1152000">
              <a:buFont typeface="Arial" panose="020B0604020202020204" pitchFamily="34" charset="0"/>
              <a:buChar char="•"/>
            </a:pPr>
            <a:endParaRPr lang="en-GB" sz="2000" dirty="0"/>
          </a:p>
          <a:p>
            <a:pPr marL="800100" lvl="1" indent="-342900" defTabSz="1152000">
              <a:buFont typeface="Arial" panose="020B0604020202020204" pitchFamily="34" charset="0"/>
              <a:buChar char="•"/>
            </a:pPr>
            <a:r>
              <a:rPr lang="en-GB" sz="2000" dirty="0"/>
              <a:t>Passing the self-test assures tat the locator</a:t>
            </a:r>
            <a:r>
              <a:rPr lang="en-GB" b="1" dirty="0"/>
              <a:t> </a:t>
            </a:r>
            <a:r>
              <a:rPr lang="en-GB" dirty="0"/>
              <a:t>is within factory recommended performance criteria</a:t>
            </a:r>
          </a:p>
          <a:p>
            <a:pPr marL="800100" lvl="1" indent="-342900" defTabSz="1152000">
              <a:buFont typeface="Arial" panose="020B0604020202020204" pitchFamily="34" charset="0"/>
              <a:buChar char="•"/>
            </a:pPr>
            <a:endParaRPr lang="en-GB" sz="2000" b="1" dirty="0">
              <a:solidFill>
                <a:srgbClr val="00B050"/>
              </a:solidFill>
            </a:endParaRPr>
          </a:p>
          <a:p>
            <a:pPr marL="800100" lvl="1" indent="-342900" defTabSz="1152000">
              <a:buFont typeface="Arial" panose="020B0604020202020204" pitchFamily="34" charset="0"/>
              <a:buChar char="•"/>
            </a:pPr>
            <a:r>
              <a:rPr lang="en-GB" sz="2000" dirty="0"/>
              <a:t>Self-test results are logged to the SD Card</a:t>
            </a:r>
            <a:endParaRPr lang="en-GB" sz="2000" dirty="0">
              <a:solidFill>
                <a:srgbClr val="00B050"/>
              </a:solidFill>
            </a:endParaRPr>
          </a:p>
          <a:p>
            <a:endParaRPr lang="en-GB" sz="1600" b="1" dirty="0"/>
          </a:p>
        </p:txBody>
      </p:sp>
      <p:pic>
        <p:nvPicPr>
          <p:cNvPr id="5" name="Picture 4">
            <a:extLst>
              <a:ext uri="{FF2B5EF4-FFF2-40B4-BE49-F238E27FC236}">
                <a16:creationId xmlns:a16="http://schemas.microsoft.com/office/drawing/2014/main" xmlns="" id="{E3E115C4-A994-41C7-81A8-1B1CEDAED8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516" y="1135380"/>
            <a:ext cx="4389120" cy="4587240"/>
          </a:xfrm>
          <a:prstGeom prst="rect">
            <a:avLst/>
          </a:prstGeom>
        </p:spPr>
      </p:pic>
      <p:sp>
        <p:nvSpPr>
          <p:cNvPr id="3" name="Slide Number Placeholder 2">
            <a:extLst>
              <a:ext uri="{FF2B5EF4-FFF2-40B4-BE49-F238E27FC236}">
                <a16:creationId xmlns:a16="http://schemas.microsoft.com/office/drawing/2014/main" xmlns="" id="{AE36D503-242D-42D2-ABE5-5AEF2F8E2481}"/>
              </a:ext>
            </a:extLst>
          </p:cNvPr>
          <p:cNvSpPr>
            <a:spLocks noGrp="1"/>
          </p:cNvSpPr>
          <p:nvPr>
            <p:ph type="sldNum" sz="quarter" idx="12"/>
          </p:nvPr>
        </p:nvSpPr>
        <p:spPr/>
        <p:txBody>
          <a:bodyPr/>
          <a:lstStyle/>
          <a:p>
            <a:fld id="{724B462B-F185-CF49-9007-01E67AB33E47}" type="slidenum">
              <a:rPr lang="en-US" smtClean="0"/>
              <a:t>18</a:t>
            </a:fld>
            <a:endParaRPr lang="en-US" dirty="0"/>
          </a:p>
        </p:txBody>
      </p:sp>
    </p:spTree>
    <p:extLst>
      <p:ext uri="{BB962C8B-B14F-4D97-AF65-F5344CB8AC3E}">
        <p14:creationId xmlns:p14="http://schemas.microsoft.com/office/powerpoint/2010/main" val="3784030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245"/>
            <a:ext cx="8184776" cy="495487"/>
          </a:xfrm>
        </p:spPr>
        <p:txBody>
          <a:bodyPr>
            <a:noAutofit/>
          </a:bodyPr>
          <a:lstStyle/>
          <a:p>
            <a:pPr algn="ctr"/>
            <a:r>
              <a:rPr lang="en-US" sz="3600" b="1"/>
              <a:t>vLoc3-5000 </a:t>
            </a:r>
            <a:r>
              <a:rPr lang="en-US" sz="3600" b="1" dirty="0"/>
              <a:t>- </a:t>
            </a:r>
            <a:r>
              <a:rPr lang="en-US" sz="3600" b="1"/>
              <a:t>Classic Screen</a:t>
            </a:r>
            <a:endParaRPr lang="en-US" sz="36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3889778187"/>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FAE06391-4D73-406A-AD1D-CF3184A86A47}"/>
              </a:ext>
            </a:extLst>
          </p:cNvPr>
          <p:cNvGrpSpPr/>
          <p:nvPr/>
        </p:nvGrpSpPr>
        <p:grpSpPr>
          <a:xfrm>
            <a:off x="541468" y="1251695"/>
            <a:ext cx="4389120" cy="4587240"/>
            <a:chOff x="828000" y="1692000"/>
            <a:chExt cx="4389120" cy="4587240"/>
          </a:xfrm>
        </p:grpSpPr>
        <p:pic>
          <p:nvPicPr>
            <p:cNvPr id="3" name="Picture 2">
              <a:extLst>
                <a:ext uri="{FF2B5EF4-FFF2-40B4-BE49-F238E27FC236}">
                  <a16:creationId xmlns:a16="http://schemas.microsoft.com/office/drawing/2014/main" xmlns="" id="{57300CA4-8E38-4BF2-AA86-79899A367F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1692000"/>
              <a:ext cx="4389120" cy="4587240"/>
            </a:xfrm>
            <a:prstGeom prst="rect">
              <a:avLst/>
            </a:prstGeom>
          </p:spPr>
        </p:pic>
        <p:pic>
          <p:nvPicPr>
            <p:cNvPr id="14" name="Picture 13">
              <a:extLst>
                <a:ext uri="{FF2B5EF4-FFF2-40B4-BE49-F238E27FC236}">
                  <a16:creationId xmlns:a16="http://schemas.microsoft.com/office/drawing/2014/main" xmlns="" id="{197296F4-C023-4AA8-8801-B4A09A592A69}"/>
                </a:ext>
              </a:extLst>
            </p:cNvPr>
            <p:cNvPicPr>
              <a:picLocks noChangeAspect="1"/>
            </p:cNvPicPr>
            <p:nvPr/>
          </p:nvPicPr>
          <p:blipFill>
            <a:blip r:embed="rId4"/>
            <a:stretch>
              <a:fillRect/>
            </a:stretch>
          </p:blipFill>
          <p:spPr>
            <a:xfrm>
              <a:off x="1195512" y="2690539"/>
              <a:ext cx="3649866" cy="2068257"/>
            </a:xfrm>
            <a:prstGeom prst="rect">
              <a:avLst/>
            </a:prstGeom>
          </p:spPr>
        </p:pic>
      </p:grpSp>
      <p:sp>
        <p:nvSpPr>
          <p:cNvPr id="15" name="TextBox 14">
            <a:extLst>
              <a:ext uri="{FF2B5EF4-FFF2-40B4-BE49-F238E27FC236}">
                <a16:creationId xmlns:a16="http://schemas.microsoft.com/office/drawing/2014/main" xmlns="" id="{0CED1E50-DD69-4DC2-A480-F3C71E30E536}"/>
              </a:ext>
            </a:extLst>
          </p:cNvPr>
          <p:cNvSpPr txBox="1"/>
          <p:nvPr/>
        </p:nvSpPr>
        <p:spPr>
          <a:xfrm>
            <a:off x="5140603" y="1590802"/>
            <a:ext cx="6949970" cy="3416320"/>
          </a:xfrm>
          <a:prstGeom prst="rect">
            <a:avLst/>
          </a:prstGeom>
          <a:noFill/>
        </p:spPr>
        <p:txBody>
          <a:bodyPr wrap="square" rtlCol="0">
            <a:spAutoFit/>
          </a:bodyPr>
          <a:lstStyle/>
          <a:p>
            <a:pPr marL="285750" indent="-285750">
              <a:buFont typeface="Arial" panose="020B0604020202020204" pitchFamily="34" charset="0"/>
              <a:buChar char="•"/>
            </a:pPr>
            <a:r>
              <a:rPr lang="en-GB" dirty="0"/>
              <a:t>“Curtains style” inward moving bar graph and peak indicator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Phase alert that a </a:t>
            </a:r>
            <a:r>
              <a:rPr lang="en-US"/>
              <a:t>distorted</a:t>
            </a:r>
            <a:r>
              <a:rPr lang="en-US" dirty="0"/>
              <a:t> field is detected</a:t>
            </a:r>
            <a:endParaRPr lang="en-US"/>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Easy to follow Left-Right proportional needle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Extended SiS frequencies of 491Hz, 982Hz, 8.44kHz, 9.82kHz, 35kHz</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Internal GPS installed for mapping utilities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Bluetooth equipped for connection to VMMAP or external GPS devices</a:t>
            </a:r>
          </a:p>
        </p:txBody>
      </p:sp>
      <p:sp>
        <p:nvSpPr>
          <p:cNvPr id="16" name="Slide Number Placeholder 15">
            <a:extLst>
              <a:ext uri="{FF2B5EF4-FFF2-40B4-BE49-F238E27FC236}">
                <a16:creationId xmlns:a16="http://schemas.microsoft.com/office/drawing/2014/main" xmlns="" id="{E015D06E-CBAE-4E4E-B2FE-866FC52E256A}"/>
              </a:ext>
            </a:extLst>
          </p:cNvPr>
          <p:cNvSpPr>
            <a:spLocks noGrp="1"/>
          </p:cNvSpPr>
          <p:nvPr>
            <p:ph type="sldNum" sz="quarter" idx="12"/>
          </p:nvPr>
        </p:nvSpPr>
        <p:spPr/>
        <p:txBody>
          <a:bodyPr/>
          <a:lstStyle/>
          <a:p>
            <a:fld id="{724B462B-F185-CF49-9007-01E67AB33E47}" type="slidenum">
              <a:rPr lang="en-US" smtClean="0"/>
              <a:t>19</a:t>
            </a:fld>
            <a:endParaRPr lang="en-US" dirty="0"/>
          </a:p>
        </p:txBody>
      </p:sp>
    </p:spTree>
    <p:extLst>
      <p:ext uri="{BB962C8B-B14F-4D97-AF65-F5344CB8AC3E}">
        <p14:creationId xmlns:p14="http://schemas.microsoft.com/office/powerpoint/2010/main" val="4231063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245"/>
            <a:ext cx="9022976" cy="495487"/>
          </a:xfrm>
        </p:spPr>
        <p:txBody>
          <a:bodyPr>
            <a:noAutofit/>
          </a:bodyPr>
          <a:lstStyle/>
          <a:p>
            <a:pPr algn="ctr"/>
            <a:r>
              <a:rPr lang="en-US" sz="3600" b="1"/>
              <a:t>vLoc3 Receiver Range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2454995748"/>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xmlns="" id="{9E775A4C-2D59-4393-99D1-48F13C6B94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817983" y="1385051"/>
            <a:ext cx="2409986" cy="3787113"/>
          </a:xfrm>
          <a:prstGeom prst="rect">
            <a:avLst/>
          </a:prstGeom>
        </p:spPr>
      </p:pic>
      <p:sp>
        <p:nvSpPr>
          <p:cNvPr id="22" name="TextBox 21">
            <a:extLst>
              <a:ext uri="{FF2B5EF4-FFF2-40B4-BE49-F238E27FC236}">
                <a16:creationId xmlns:a16="http://schemas.microsoft.com/office/drawing/2014/main" xmlns="" id="{9589EF50-DC80-40F0-A2C1-9C8DB849D2FD}"/>
              </a:ext>
            </a:extLst>
          </p:cNvPr>
          <p:cNvSpPr txBox="1"/>
          <p:nvPr/>
        </p:nvSpPr>
        <p:spPr>
          <a:xfrm>
            <a:off x="3650118" y="5172165"/>
            <a:ext cx="1447800" cy="738664"/>
          </a:xfrm>
          <a:prstGeom prst="rect">
            <a:avLst/>
          </a:prstGeom>
          <a:noFill/>
        </p:spPr>
        <p:txBody>
          <a:bodyPr wrap="square" rtlCol="0">
            <a:spAutoFit/>
          </a:bodyPr>
          <a:lstStyle/>
          <a:p>
            <a:r>
              <a:rPr lang="en-GB" sz="2400" b="1" dirty="0"/>
              <a:t>vLoc3-Pro</a:t>
            </a:r>
          </a:p>
          <a:p>
            <a:pPr marL="285750" indent="-285750">
              <a:buFont typeface="Arial" panose="020B0604020202020204" pitchFamily="34" charset="0"/>
              <a:buChar char="•"/>
            </a:pPr>
            <a:endParaRPr lang="en-GB" dirty="0"/>
          </a:p>
        </p:txBody>
      </p:sp>
      <p:sp>
        <p:nvSpPr>
          <p:cNvPr id="23" name="TextBox 22">
            <a:extLst>
              <a:ext uri="{FF2B5EF4-FFF2-40B4-BE49-F238E27FC236}">
                <a16:creationId xmlns:a16="http://schemas.microsoft.com/office/drawing/2014/main" xmlns="" id="{0E8FB0EC-BCAC-45AB-A62D-C4BAE86F29BF}"/>
              </a:ext>
            </a:extLst>
          </p:cNvPr>
          <p:cNvSpPr txBox="1"/>
          <p:nvPr/>
        </p:nvSpPr>
        <p:spPr>
          <a:xfrm>
            <a:off x="7652001" y="5172165"/>
            <a:ext cx="1637655" cy="738664"/>
          </a:xfrm>
          <a:prstGeom prst="rect">
            <a:avLst/>
          </a:prstGeom>
          <a:noFill/>
        </p:spPr>
        <p:txBody>
          <a:bodyPr wrap="square" rtlCol="0">
            <a:spAutoFit/>
          </a:bodyPr>
          <a:lstStyle/>
          <a:p>
            <a:r>
              <a:rPr lang="en-GB" sz="2400" b="1"/>
              <a:t>vLoc3-5000</a:t>
            </a:r>
          </a:p>
          <a:p>
            <a:pPr marL="285750" indent="-285750">
              <a:buFont typeface="Arial" panose="020B0604020202020204" pitchFamily="34" charset="0"/>
              <a:buChar char="•"/>
            </a:pPr>
            <a:endParaRPr lang="en-GB"/>
          </a:p>
        </p:txBody>
      </p:sp>
      <p:pic>
        <p:nvPicPr>
          <p:cNvPr id="14" name="Picture 13">
            <a:extLst>
              <a:ext uri="{FF2B5EF4-FFF2-40B4-BE49-F238E27FC236}">
                <a16:creationId xmlns:a16="http://schemas.microsoft.com/office/drawing/2014/main" xmlns="" id="{CF64AEC7-D86E-4360-8A33-A2BE39E4F71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30072" y="973206"/>
            <a:ext cx="2200760" cy="4198958"/>
          </a:xfrm>
          <a:prstGeom prst="rect">
            <a:avLst/>
          </a:prstGeom>
        </p:spPr>
      </p:pic>
      <p:sp>
        <p:nvSpPr>
          <p:cNvPr id="3" name="Slide Number Placeholder 2">
            <a:extLst>
              <a:ext uri="{FF2B5EF4-FFF2-40B4-BE49-F238E27FC236}">
                <a16:creationId xmlns:a16="http://schemas.microsoft.com/office/drawing/2014/main" xmlns="" id="{484FE73A-BE8A-46DD-AC42-3306C7F291A3}"/>
              </a:ext>
            </a:extLst>
          </p:cNvPr>
          <p:cNvSpPr>
            <a:spLocks noGrp="1"/>
          </p:cNvSpPr>
          <p:nvPr>
            <p:ph type="sldNum" sz="quarter" idx="12"/>
          </p:nvPr>
        </p:nvSpPr>
        <p:spPr/>
        <p:txBody>
          <a:bodyPr/>
          <a:lstStyle/>
          <a:p>
            <a:fld id="{724B462B-F185-CF49-9007-01E67AB33E47}" type="slidenum">
              <a:rPr lang="en-US" smtClean="0"/>
              <a:t>2</a:t>
            </a:fld>
            <a:endParaRPr lang="en-US" dirty="0"/>
          </a:p>
        </p:txBody>
      </p:sp>
    </p:spTree>
    <p:extLst>
      <p:ext uri="{BB962C8B-B14F-4D97-AF65-F5344CB8AC3E}">
        <p14:creationId xmlns:p14="http://schemas.microsoft.com/office/powerpoint/2010/main" val="1378340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26" y="182245"/>
            <a:ext cx="8954150" cy="495487"/>
          </a:xfrm>
        </p:spPr>
        <p:txBody>
          <a:bodyPr>
            <a:noAutofit/>
          </a:bodyPr>
          <a:lstStyle/>
          <a:p>
            <a:pPr algn="ctr"/>
            <a:r>
              <a:rPr lang="en-US" sz="3600" b="1" dirty="0"/>
              <a:t>vLoc3-5000 </a:t>
            </a:r>
            <a:r>
              <a:rPr lang="en-US" sz="3600" b="1"/>
              <a:t>Locate</a:t>
            </a:r>
            <a:r>
              <a:rPr lang="en-US" sz="3600" b="1" dirty="0"/>
              <a:t> Screens </a:t>
            </a:r>
            <a:endParaRPr lang="en-US" sz="3600" b="1"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dirty="0"/>
                        <a:t>Vivax-</a:t>
                      </a:r>
                      <a:r>
                        <a:rPr lang="en-US" dirty="0" err="1"/>
                        <a:t>Metrotech</a:t>
                      </a:r>
                      <a:r>
                        <a:rPr lang="en-US" dirty="0"/>
                        <a:t>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dirty="0"/>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xmlns="" id="{CBFFDE0D-96EF-46FA-BA90-830F265C9B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380" y="1636208"/>
            <a:ext cx="2756900" cy="2881344"/>
          </a:xfrm>
          <a:prstGeom prst="rect">
            <a:avLst/>
          </a:prstGeom>
        </p:spPr>
      </p:pic>
      <p:pic>
        <p:nvPicPr>
          <p:cNvPr id="17" name="Picture 16">
            <a:extLst>
              <a:ext uri="{FF2B5EF4-FFF2-40B4-BE49-F238E27FC236}">
                <a16:creationId xmlns:a16="http://schemas.microsoft.com/office/drawing/2014/main" xmlns="" id="{CC2B392F-C28A-46F6-A4F7-4CC3BB9A85C7}"/>
              </a:ext>
            </a:extLst>
          </p:cNvPr>
          <p:cNvPicPr>
            <a:picLocks noChangeAspect="1"/>
          </p:cNvPicPr>
          <p:nvPr/>
        </p:nvPicPr>
        <p:blipFill>
          <a:blip r:embed="rId4"/>
          <a:stretch>
            <a:fillRect/>
          </a:stretch>
        </p:blipFill>
        <p:spPr>
          <a:xfrm>
            <a:off x="5999640" y="1636207"/>
            <a:ext cx="2875354" cy="2881344"/>
          </a:xfrm>
          <a:prstGeom prst="rect">
            <a:avLst/>
          </a:prstGeom>
        </p:spPr>
      </p:pic>
      <p:pic>
        <p:nvPicPr>
          <p:cNvPr id="18" name="Picture 17">
            <a:extLst>
              <a:ext uri="{FF2B5EF4-FFF2-40B4-BE49-F238E27FC236}">
                <a16:creationId xmlns:a16="http://schemas.microsoft.com/office/drawing/2014/main" xmlns="" id="{82AD52BB-4FB8-4553-AFF0-9425E33C14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44034" y="1636208"/>
            <a:ext cx="2756900" cy="2881344"/>
          </a:xfrm>
          <a:prstGeom prst="rect">
            <a:avLst/>
          </a:prstGeom>
        </p:spPr>
      </p:pic>
      <p:pic>
        <p:nvPicPr>
          <p:cNvPr id="14" name="Picture 13">
            <a:extLst>
              <a:ext uri="{FF2B5EF4-FFF2-40B4-BE49-F238E27FC236}">
                <a16:creationId xmlns:a16="http://schemas.microsoft.com/office/drawing/2014/main" xmlns="" id="{AD7AD33A-C6C5-4F95-9687-32A8F7B982EA}"/>
              </a:ext>
            </a:extLst>
          </p:cNvPr>
          <p:cNvPicPr>
            <a:picLocks noChangeAspect="1"/>
          </p:cNvPicPr>
          <p:nvPr/>
        </p:nvPicPr>
        <p:blipFill>
          <a:blip r:embed="rId6"/>
          <a:stretch>
            <a:fillRect/>
          </a:stretch>
        </p:blipFill>
        <p:spPr>
          <a:xfrm>
            <a:off x="3081510" y="1636208"/>
            <a:ext cx="2756900" cy="2881344"/>
          </a:xfrm>
          <a:prstGeom prst="rect">
            <a:avLst/>
          </a:prstGeom>
        </p:spPr>
      </p:pic>
      <p:sp>
        <p:nvSpPr>
          <p:cNvPr id="19" name="TextBox 18">
            <a:extLst>
              <a:ext uri="{FF2B5EF4-FFF2-40B4-BE49-F238E27FC236}">
                <a16:creationId xmlns:a16="http://schemas.microsoft.com/office/drawing/2014/main" xmlns="" id="{767BFCB4-F7CA-4E16-AF36-FE44E3E48880}"/>
              </a:ext>
            </a:extLst>
          </p:cNvPr>
          <p:cNvSpPr txBox="1"/>
          <p:nvPr/>
        </p:nvSpPr>
        <p:spPr>
          <a:xfrm>
            <a:off x="623912" y="4603290"/>
            <a:ext cx="1977326" cy="369332"/>
          </a:xfrm>
          <a:prstGeom prst="rect">
            <a:avLst/>
          </a:prstGeom>
          <a:noFill/>
        </p:spPr>
        <p:txBody>
          <a:bodyPr wrap="square" rtlCol="0">
            <a:spAutoFit/>
          </a:bodyPr>
          <a:lstStyle/>
          <a:p>
            <a:pPr marL="285750" indent="-285750">
              <a:buFont typeface="Arial" panose="020B0604020202020204" pitchFamily="34" charset="0"/>
              <a:buChar char="•"/>
            </a:pPr>
            <a:r>
              <a:rPr lang="en-GB" dirty="0"/>
              <a:t>Vector</a:t>
            </a:r>
            <a:r>
              <a:rPr lang="en-GB"/>
              <a:t> mode</a:t>
            </a:r>
            <a:endParaRPr lang="en-GB" dirty="0"/>
          </a:p>
        </p:txBody>
      </p:sp>
      <p:sp>
        <p:nvSpPr>
          <p:cNvPr id="20" name="TextBox 19">
            <a:extLst>
              <a:ext uri="{FF2B5EF4-FFF2-40B4-BE49-F238E27FC236}">
                <a16:creationId xmlns:a16="http://schemas.microsoft.com/office/drawing/2014/main" xmlns="" id="{C43AB65C-D213-42AB-96C5-04811A752858}"/>
              </a:ext>
            </a:extLst>
          </p:cNvPr>
          <p:cNvSpPr txBox="1"/>
          <p:nvPr/>
        </p:nvSpPr>
        <p:spPr>
          <a:xfrm>
            <a:off x="3418213" y="4590796"/>
            <a:ext cx="2264832" cy="369332"/>
          </a:xfrm>
          <a:prstGeom prst="rect">
            <a:avLst/>
          </a:prstGeom>
          <a:noFill/>
        </p:spPr>
        <p:txBody>
          <a:bodyPr wrap="square" rtlCol="0">
            <a:spAutoFit/>
          </a:bodyPr>
          <a:lstStyle/>
          <a:p>
            <a:pPr marL="285750" indent="-285750">
              <a:buFont typeface="Arial" panose="020B0604020202020204" pitchFamily="34" charset="0"/>
              <a:buChar char="•"/>
            </a:pPr>
            <a:r>
              <a:rPr lang="en-GB" dirty="0"/>
              <a:t>Plan view mode</a:t>
            </a:r>
          </a:p>
        </p:txBody>
      </p:sp>
      <p:sp>
        <p:nvSpPr>
          <p:cNvPr id="21" name="TextBox 20">
            <a:extLst>
              <a:ext uri="{FF2B5EF4-FFF2-40B4-BE49-F238E27FC236}">
                <a16:creationId xmlns:a16="http://schemas.microsoft.com/office/drawing/2014/main" xmlns="" id="{1D74E1E6-200F-4C6B-B3B6-84F64D520C38}"/>
              </a:ext>
            </a:extLst>
          </p:cNvPr>
          <p:cNvSpPr txBox="1"/>
          <p:nvPr/>
        </p:nvSpPr>
        <p:spPr>
          <a:xfrm>
            <a:off x="5999641" y="4603290"/>
            <a:ext cx="2875352" cy="369332"/>
          </a:xfrm>
          <a:prstGeom prst="rect">
            <a:avLst/>
          </a:prstGeom>
          <a:noFill/>
        </p:spPr>
        <p:txBody>
          <a:bodyPr wrap="square" rtlCol="0">
            <a:spAutoFit/>
          </a:bodyPr>
          <a:lstStyle/>
          <a:p>
            <a:pPr marL="285750" indent="-285750">
              <a:buFont typeface="Arial" panose="020B0604020202020204" pitchFamily="34" charset="0"/>
              <a:buChar char="•"/>
            </a:pPr>
            <a:r>
              <a:rPr lang="en-GB" dirty="0"/>
              <a:t>Transverse graph mode</a:t>
            </a:r>
          </a:p>
        </p:txBody>
      </p:sp>
      <p:sp>
        <p:nvSpPr>
          <p:cNvPr id="22" name="TextBox 21">
            <a:extLst>
              <a:ext uri="{FF2B5EF4-FFF2-40B4-BE49-F238E27FC236}">
                <a16:creationId xmlns:a16="http://schemas.microsoft.com/office/drawing/2014/main" xmlns="" id="{BE2FC0A3-A68D-4FEE-B969-E364B86586BA}"/>
              </a:ext>
            </a:extLst>
          </p:cNvPr>
          <p:cNvSpPr txBox="1"/>
          <p:nvPr/>
        </p:nvSpPr>
        <p:spPr>
          <a:xfrm>
            <a:off x="9590762" y="4608645"/>
            <a:ext cx="1977326" cy="369332"/>
          </a:xfrm>
          <a:prstGeom prst="rect">
            <a:avLst/>
          </a:prstGeom>
          <a:noFill/>
        </p:spPr>
        <p:txBody>
          <a:bodyPr wrap="square" rtlCol="0">
            <a:spAutoFit/>
          </a:bodyPr>
          <a:lstStyle/>
          <a:p>
            <a:pPr marL="285750" indent="-285750">
              <a:buFont typeface="Arial" panose="020B0604020202020204" pitchFamily="34" charset="0"/>
              <a:buChar char="•"/>
            </a:pPr>
            <a:r>
              <a:rPr lang="en-GB" dirty="0"/>
              <a:t>Sonde mode</a:t>
            </a:r>
          </a:p>
        </p:txBody>
      </p:sp>
      <p:sp>
        <p:nvSpPr>
          <p:cNvPr id="3" name="Slide Number Placeholder 2">
            <a:extLst>
              <a:ext uri="{FF2B5EF4-FFF2-40B4-BE49-F238E27FC236}">
                <a16:creationId xmlns:a16="http://schemas.microsoft.com/office/drawing/2014/main" xmlns="" id="{7CA278B8-592A-4352-A3A9-903C360F8B56}"/>
              </a:ext>
            </a:extLst>
          </p:cNvPr>
          <p:cNvSpPr>
            <a:spLocks noGrp="1"/>
          </p:cNvSpPr>
          <p:nvPr>
            <p:ph type="sldNum" sz="quarter" idx="12"/>
          </p:nvPr>
        </p:nvSpPr>
        <p:spPr/>
        <p:txBody>
          <a:bodyPr/>
          <a:lstStyle/>
          <a:p>
            <a:fld id="{724B462B-F185-CF49-9007-01E67AB33E47}" type="slidenum">
              <a:rPr lang="en-US" smtClean="0"/>
              <a:t>20</a:t>
            </a:fld>
            <a:endParaRPr lang="en-US" dirty="0"/>
          </a:p>
        </p:txBody>
      </p:sp>
    </p:spTree>
    <p:extLst>
      <p:ext uri="{BB962C8B-B14F-4D97-AF65-F5344CB8AC3E}">
        <p14:creationId xmlns:p14="http://schemas.microsoft.com/office/powerpoint/2010/main" val="3921779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26" y="182245"/>
            <a:ext cx="9144000" cy="495487"/>
          </a:xfrm>
        </p:spPr>
        <p:txBody>
          <a:bodyPr>
            <a:noAutofit/>
          </a:bodyPr>
          <a:lstStyle/>
          <a:p>
            <a:pPr algn="ctr"/>
            <a:r>
              <a:rPr lang="en-GB" sz="3600" b="1" dirty="0"/>
              <a:t>Warnings and Alerts - </a:t>
            </a:r>
            <a:r>
              <a:rPr lang="en-US" sz="3600" b="1" dirty="0"/>
              <a:t>vLoc3 Series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dirty="0"/>
                        <a:t>Vivax-</a:t>
                      </a:r>
                      <a:r>
                        <a:rPr lang="en-US" dirty="0" err="1"/>
                        <a:t>Metrotech</a:t>
                      </a:r>
                      <a:r>
                        <a:rPr lang="en-US" dirty="0"/>
                        <a:t>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dirty="0"/>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A1C8434B-6384-422E-BEDF-F75BDFAC99AA}"/>
              </a:ext>
            </a:extLst>
          </p:cNvPr>
          <p:cNvSpPr txBox="1"/>
          <p:nvPr/>
        </p:nvSpPr>
        <p:spPr>
          <a:xfrm>
            <a:off x="5681609" y="1331495"/>
            <a:ext cx="6221633" cy="3970318"/>
          </a:xfrm>
          <a:prstGeom prst="rect">
            <a:avLst/>
          </a:prstGeom>
          <a:noFill/>
        </p:spPr>
        <p:txBody>
          <a:bodyPr wrap="square" rtlCol="0">
            <a:spAutoFit/>
          </a:bodyPr>
          <a:lstStyle/>
          <a:p>
            <a:pPr marL="285750" indent="-285750">
              <a:buFont typeface="Arial" panose="020B0604020202020204" pitchFamily="34" charset="0"/>
              <a:buChar char="•"/>
            </a:pPr>
            <a:r>
              <a:rPr lang="en-GB" dirty="0"/>
              <a:t>Shallow depth warning - when utility is less than six inches</a:t>
            </a:r>
            <a:r>
              <a:rPr lang="en-GB"/>
              <a:t> </a:t>
            </a:r>
            <a:r>
              <a:rPr lang="en-GB" dirty="0"/>
              <a:t>deep</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Overhead cable – </a:t>
            </a:r>
            <a:r>
              <a:rPr lang="en-GB"/>
              <a:t>possible distortion from above</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Swing alert - when </a:t>
            </a:r>
            <a:r>
              <a:rPr lang="en-US" dirty="0"/>
              <a:t>excessive movement of receiver is detected</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Overload - </a:t>
            </a:r>
            <a:r>
              <a:rPr lang="en-US" dirty="0"/>
              <a:t>indicates excessive signal </a:t>
            </a:r>
            <a:r>
              <a:rPr lang="en-GB" dirty="0"/>
              <a:t>(typically near a power transformer)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a:t>Warnings</a:t>
            </a:r>
            <a:r>
              <a:rPr lang="en-GB" dirty="0"/>
              <a:t> - causes vibration motor in handle to activate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a:t>Alerts  - are</a:t>
            </a:r>
            <a:r>
              <a:rPr lang="en-GB" dirty="0"/>
              <a:t> logged </a:t>
            </a:r>
            <a:r>
              <a:rPr lang="en-GB"/>
              <a:t>in</a:t>
            </a:r>
            <a:r>
              <a:rPr lang="en-GB" dirty="0"/>
              <a:t> SD Card for future review </a:t>
            </a:r>
          </a:p>
        </p:txBody>
      </p:sp>
      <p:pic>
        <p:nvPicPr>
          <p:cNvPr id="3" name="Picture 2">
            <a:extLst>
              <a:ext uri="{FF2B5EF4-FFF2-40B4-BE49-F238E27FC236}">
                <a16:creationId xmlns:a16="http://schemas.microsoft.com/office/drawing/2014/main" xmlns="" id="{7E0FA4A2-BFF7-48F4-B698-5B65F1566D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319" y="1269795"/>
            <a:ext cx="4389120" cy="4587240"/>
          </a:xfrm>
          <a:prstGeom prst="rect">
            <a:avLst/>
          </a:prstGeom>
        </p:spPr>
      </p:pic>
      <p:pic>
        <p:nvPicPr>
          <p:cNvPr id="26" name="Picture 25">
            <a:extLst>
              <a:ext uri="{FF2B5EF4-FFF2-40B4-BE49-F238E27FC236}">
                <a16:creationId xmlns:a16="http://schemas.microsoft.com/office/drawing/2014/main" xmlns="" id="{DF26FCDE-D307-43C2-8D96-1138A3F5FC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0396" y="1971575"/>
            <a:ext cx="702426" cy="640080"/>
          </a:xfrm>
          <a:prstGeom prst="rect">
            <a:avLst/>
          </a:prstGeom>
        </p:spPr>
      </p:pic>
      <p:pic>
        <p:nvPicPr>
          <p:cNvPr id="27" name="Picture 26">
            <a:extLst>
              <a:ext uri="{FF2B5EF4-FFF2-40B4-BE49-F238E27FC236}">
                <a16:creationId xmlns:a16="http://schemas.microsoft.com/office/drawing/2014/main" xmlns="" id="{40DF217A-24A1-43BB-B5E8-7C93AB1B8F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77533" y="2733913"/>
            <a:ext cx="702425" cy="640080"/>
          </a:xfrm>
          <a:prstGeom prst="rect">
            <a:avLst/>
          </a:prstGeom>
        </p:spPr>
      </p:pic>
      <p:pic>
        <p:nvPicPr>
          <p:cNvPr id="28" name="Picture 27">
            <a:extLst>
              <a:ext uri="{FF2B5EF4-FFF2-40B4-BE49-F238E27FC236}">
                <a16:creationId xmlns:a16="http://schemas.microsoft.com/office/drawing/2014/main" xmlns="" id="{C88CB982-F82A-43E7-9B71-2137774E0A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77532" y="3534709"/>
            <a:ext cx="702426" cy="640080"/>
          </a:xfrm>
          <a:prstGeom prst="rect">
            <a:avLst/>
          </a:prstGeom>
        </p:spPr>
      </p:pic>
      <p:pic>
        <p:nvPicPr>
          <p:cNvPr id="29" name="Picture 28">
            <a:extLst>
              <a:ext uri="{FF2B5EF4-FFF2-40B4-BE49-F238E27FC236}">
                <a16:creationId xmlns:a16="http://schemas.microsoft.com/office/drawing/2014/main" xmlns="" id="{F3AA04B7-4B65-4377-8E5C-53EF243F3F7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091" b="94697" l="7639" r="91667">
                        <a14:foregroundMark x1="50000" y1="9091" x2="50000" y2="9091"/>
                        <a14:foregroundMark x1="82639" y1="59848" x2="82639" y2="59848"/>
                        <a14:foregroundMark x1="91667" y1="87879" x2="91667" y2="87879"/>
                        <a14:foregroundMark x1="65278" y1="94697" x2="65278" y2="94697"/>
                        <a14:foregroundMark x1="24306" y1="77273" x2="24306" y2="77273"/>
                        <a14:foregroundMark x1="38889" y1="80303" x2="38889" y2="80303"/>
                        <a14:foregroundMark x1="64583" y1="81818" x2="64583" y2="81818"/>
                        <a14:foregroundMark x1="69444" y1="65909" x2="69444" y2="63636"/>
                        <a14:foregroundMark x1="64583" y1="45455" x2="64583" y2="45455"/>
                        <a14:foregroundMark x1="63889" y1="43182" x2="43750" y2="40909"/>
                        <a14:foregroundMark x1="43750" y1="40909" x2="25000" y2="79545"/>
                        <a14:foregroundMark x1="25000" y1="79545" x2="66667" y2="85606"/>
                        <a14:foregroundMark x1="66667" y1="85606" x2="80556" y2="70455"/>
                        <a14:foregroundMark x1="80556" y1="70455" x2="74306" y2="50758"/>
                        <a14:foregroundMark x1="74306" y1="50758" x2="64583" y2="45455"/>
                        <a14:backgroundMark x1="26389" y1="21212" x2="26389" y2="21212"/>
                        <a14:backgroundMark x1="14583" y1="12879" x2="14583" y2="12879"/>
                        <a14:backgroundMark x1="10417" y1="12879" x2="30556" y2="13636"/>
                        <a14:backgroundMark x1="30556" y1="13636" x2="26389" y2="34091"/>
                        <a14:backgroundMark x1="26389" y1="34091" x2="9722" y2="22727"/>
                        <a14:backgroundMark x1="9722" y1="22727" x2="9722" y2="13636"/>
                        <a14:backgroundMark x1="60417" y1="10606" x2="74306" y2="27273"/>
                        <a14:backgroundMark x1="74306" y1="27273" x2="62500" y2="9848"/>
                        <a14:backgroundMark x1="62500" y1="9848" x2="62500" y2="9848"/>
                      </a14:backgroundRemoval>
                    </a14:imgEffect>
                  </a14:imgLayer>
                </a14:imgProps>
              </a:ext>
              <a:ext uri="{28A0092B-C50C-407E-A947-70E740481C1C}">
                <a14:useLocalDpi xmlns:a14="http://schemas.microsoft.com/office/drawing/2010/main"/>
              </a:ext>
            </a:extLst>
          </a:blip>
          <a:srcRect/>
          <a:stretch/>
        </p:blipFill>
        <p:spPr>
          <a:xfrm>
            <a:off x="5332735" y="1209237"/>
            <a:ext cx="700087" cy="640080"/>
          </a:xfrm>
          <a:prstGeom prst="rect">
            <a:avLst/>
          </a:prstGeom>
        </p:spPr>
      </p:pic>
      <p:sp>
        <p:nvSpPr>
          <p:cNvPr id="13" name="Slide Number Placeholder 12">
            <a:extLst>
              <a:ext uri="{FF2B5EF4-FFF2-40B4-BE49-F238E27FC236}">
                <a16:creationId xmlns:a16="http://schemas.microsoft.com/office/drawing/2014/main" xmlns="" id="{A575075D-632B-46A5-B677-43107CE2F097}"/>
              </a:ext>
            </a:extLst>
          </p:cNvPr>
          <p:cNvSpPr>
            <a:spLocks noGrp="1"/>
          </p:cNvSpPr>
          <p:nvPr>
            <p:ph type="sldNum" sz="quarter" idx="12"/>
          </p:nvPr>
        </p:nvSpPr>
        <p:spPr/>
        <p:txBody>
          <a:bodyPr/>
          <a:lstStyle/>
          <a:p>
            <a:fld id="{724B462B-F185-CF49-9007-01E67AB33E47}" type="slidenum">
              <a:rPr lang="en-US" smtClean="0"/>
              <a:t>21</a:t>
            </a:fld>
            <a:endParaRPr lang="en-US" dirty="0"/>
          </a:p>
        </p:txBody>
      </p:sp>
    </p:spTree>
    <p:extLst>
      <p:ext uri="{BB962C8B-B14F-4D97-AF65-F5344CB8AC3E}">
        <p14:creationId xmlns:p14="http://schemas.microsoft.com/office/powerpoint/2010/main" val="1447832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19" y="182245"/>
            <a:ext cx="8895157" cy="495487"/>
          </a:xfrm>
        </p:spPr>
        <p:txBody>
          <a:bodyPr>
            <a:noAutofit/>
          </a:bodyPr>
          <a:lstStyle/>
          <a:p>
            <a:pPr algn="ctr"/>
            <a:r>
              <a:rPr lang="en-US" sz="3600" b="1"/>
              <a:t>vLoc3 Series Bluetooth</a:t>
            </a:r>
            <a:r>
              <a:rPr lang="en-US" sz="3600" b="1" dirty="0"/>
              <a:t> Communication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1742719341"/>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0" descr="http://gpstracklog.com/wp-content/uploads/2012/07/Garmin-GLO.jpg">
            <a:extLst>
              <a:ext uri="{FF2B5EF4-FFF2-40B4-BE49-F238E27FC236}">
                <a16:creationId xmlns:a16="http://schemas.microsoft.com/office/drawing/2014/main" xmlns="" id="{F03B90E1-0D81-4B54-8AB4-E3C1E2C74C8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525242" y="4782445"/>
            <a:ext cx="1979258" cy="15349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cdnsm.marvgolden.com/media/catalog/product/cache/1/image/380x355/9df78eab33525d08d6e5fb8d27136e95/d/u/dual.png">
            <a:extLst>
              <a:ext uri="{FF2B5EF4-FFF2-40B4-BE49-F238E27FC236}">
                <a16:creationId xmlns:a16="http://schemas.microsoft.com/office/drawing/2014/main" xmlns="" id="{242DB8E9-B901-4554-B0B4-B070C42F337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595757" y="3118695"/>
            <a:ext cx="1397876"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www.duncan-parnell.com/cache/images/products/tr/trim/e.trimble_R10-1396898842000.jpg">
            <a:extLst>
              <a:ext uri="{FF2B5EF4-FFF2-40B4-BE49-F238E27FC236}">
                <a16:creationId xmlns:a16="http://schemas.microsoft.com/office/drawing/2014/main" xmlns="" id="{08CD59D3-10A7-49CD-A1C1-738DF1F5936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993633" y="3418555"/>
            <a:ext cx="2298311" cy="2298311"/>
          </a:xfrm>
          <a:prstGeom prst="rect">
            <a:avLst/>
          </a:prstGeom>
          <a:noFill/>
          <a:extLst>
            <a:ext uri="{909E8E84-426E-40DD-AFC4-6F175D3DCCD1}">
              <a14:hiddenFill xmlns:a14="http://schemas.microsoft.com/office/drawing/2010/main">
                <a:solidFill>
                  <a:srgbClr val="FFFFFF"/>
                </a:solidFill>
              </a14:hiddenFill>
            </a:ext>
          </a:extLst>
        </p:spPr>
      </p:pic>
      <p:sp>
        <p:nvSpPr>
          <p:cNvPr id="17" name="Left-Right Arrow 9">
            <a:extLst>
              <a:ext uri="{FF2B5EF4-FFF2-40B4-BE49-F238E27FC236}">
                <a16:creationId xmlns:a16="http://schemas.microsoft.com/office/drawing/2014/main" xmlns="" id="{57FACC99-2014-4D8A-9D6B-CCBCA8A17C1C}"/>
              </a:ext>
            </a:extLst>
          </p:cNvPr>
          <p:cNvSpPr/>
          <p:nvPr/>
        </p:nvSpPr>
        <p:spPr>
          <a:xfrm>
            <a:off x="4224548" y="4223806"/>
            <a:ext cx="2198213" cy="841537"/>
          </a:xfrm>
          <a:prstGeom prst="lef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8" name="Picture 5" descr="C:\Users\gavinwong.VXMT\Desktop\Android\download.jpg">
            <a:extLst>
              <a:ext uri="{FF2B5EF4-FFF2-40B4-BE49-F238E27FC236}">
                <a16:creationId xmlns:a16="http://schemas.microsoft.com/office/drawing/2014/main" xmlns="" id="{9DC6251E-A45A-4ED0-8643-146EAACF199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51310" y="4462834"/>
            <a:ext cx="1544690" cy="363482"/>
          </a:xfrm>
          <a:prstGeom prst="rect">
            <a:avLst/>
          </a:prstGeom>
          <a:noFill/>
        </p:spPr>
      </p:pic>
      <p:grpSp>
        <p:nvGrpSpPr>
          <p:cNvPr id="5" name="Group 4">
            <a:extLst>
              <a:ext uri="{FF2B5EF4-FFF2-40B4-BE49-F238E27FC236}">
                <a16:creationId xmlns:a16="http://schemas.microsoft.com/office/drawing/2014/main" xmlns="" id="{4A11D157-468E-47EB-AEB0-E0FCF375CC7D}"/>
              </a:ext>
            </a:extLst>
          </p:cNvPr>
          <p:cNvGrpSpPr/>
          <p:nvPr/>
        </p:nvGrpSpPr>
        <p:grpSpPr>
          <a:xfrm>
            <a:off x="6821663" y="3161722"/>
            <a:ext cx="1237502" cy="2490181"/>
            <a:chOff x="6821663" y="3161722"/>
            <a:chExt cx="1237502" cy="2490181"/>
          </a:xfrm>
        </p:grpSpPr>
        <p:pic>
          <p:nvPicPr>
            <p:cNvPr id="21" name="Picture 20" descr="http://cdn2.macworld.co.uk/cmsdata/reviews/3627589/iphone_6s_vs_nexus_6p_thumb800.jpg">
              <a:extLst>
                <a:ext uri="{FF2B5EF4-FFF2-40B4-BE49-F238E27FC236}">
                  <a16:creationId xmlns:a16="http://schemas.microsoft.com/office/drawing/2014/main" xmlns="" id="{AA3E4978-FAE0-42D0-B494-F51E837A979D}"/>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821663" y="3161722"/>
              <a:ext cx="1237502" cy="249018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BEF93E00-393E-4B1D-B639-49F69B71509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99677" y="3465009"/>
              <a:ext cx="1081474" cy="1919617"/>
            </a:xfrm>
            <a:prstGeom prst="rect">
              <a:avLst/>
            </a:prstGeom>
          </p:spPr>
        </p:pic>
      </p:grpSp>
      <p:pic>
        <p:nvPicPr>
          <p:cNvPr id="3" name="Picture 2">
            <a:extLst>
              <a:ext uri="{FF2B5EF4-FFF2-40B4-BE49-F238E27FC236}">
                <a16:creationId xmlns:a16="http://schemas.microsoft.com/office/drawing/2014/main" xmlns="" id="{C196EAE2-ABB8-4DBB-8981-91673513E5B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73996" y="3182732"/>
            <a:ext cx="2594107" cy="2711202"/>
          </a:xfrm>
          <a:prstGeom prst="rect">
            <a:avLst/>
          </a:prstGeom>
        </p:spPr>
      </p:pic>
      <p:sp>
        <p:nvSpPr>
          <p:cNvPr id="23" name="TextBox 22">
            <a:extLst>
              <a:ext uri="{FF2B5EF4-FFF2-40B4-BE49-F238E27FC236}">
                <a16:creationId xmlns:a16="http://schemas.microsoft.com/office/drawing/2014/main" xmlns="" id="{F57EF10C-645A-4AA0-82E5-34D13B5E4293}"/>
              </a:ext>
            </a:extLst>
          </p:cNvPr>
          <p:cNvSpPr txBox="1"/>
          <p:nvPr/>
        </p:nvSpPr>
        <p:spPr>
          <a:xfrm>
            <a:off x="1085323" y="857046"/>
            <a:ext cx="6973842" cy="1477328"/>
          </a:xfrm>
          <a:prstGeom prst="rect">
            <a:avLst/>
          </a:prstGeom>
          <a:noFill/>
        </p:spPr>
        <p:txBody>
          <a:bodyPr wrap="square" rtlCol="0">
            <a:spAutoFit/>
          </a:bodyPr>
          <a:lstStyle/>
          <a:p>
            <a:pPr marL="285750" indent="-285750">
              <a:buFont typeface="Arial" panose="020B0604020202020204" pitchFamily="34" charset="0"/>
              <a:buChar char="•"/>
            </a:pPr>
            <a:r>
              <a:rPr lang="en-GB" dirty="0"/>
              <a:t>Free VM-MAP smartphone/tablet mapping app</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Ability to map using external devices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Available on all vLoc3 series of locators (standard on vLoc-5000)</a:t>
            </a:r>
          </a:p>
        </p:txBody>
      </p:sp>
      <p:sp>
        <p:nvSpPr>
          <p:cNvPr id="13" name="Slide Number Placeholder 12">
            <a:extLst>
              <a:ext uri="{FF2B5EF4-FFF2-40B4-BE49-F238E27FC236}">
                <a16:creationId xmlns:a16="http://schemas.microsoft.com/office/drawing/2014/main" xmlns="" id="{52D5B5BC-ECB6-4A15-8968-2A10353025B6}"/>
              </a:ext>
            </a:extLst>
          </p:cNvPr>
          <p:cNvSpPr>
            <a:spLocks noGrp="1"/>
          </p:cNvSpPr>
          <p:nvPr>
            <p:ph type="sldNum" sz="quarter" idx="12"/>
          </p:nvPr>
        </p:nvSpPr>
        <p:spPr/>
        <p:txBody>
          <a:bodyPr/>
          <a:lstStyle/>
          <a:p>
            <a:fld id="{724B462B-F185-CF49-9007-01E67AB33E47}" type="slidenum">
              <a:rPr lang="en-US" smtClean="0"/>
              <a:t>22</a:t>
            </a:fld>
            <a:endParaRPr lang="en-US" dirty="0"/>
          </a:p>
        </p:txBody>
      </p:sp>
      <p:pic>
        <p:nvPicPr>
          <p:cNvPr id="20" name="Picture 19">
            <a:extLst>
              <a:ext uri="{FF2B5EF4-FFF2-40B4-BE49-F238E27FC236}">
                <a16:creationId xmlns:a16="http://schemas.microsoft.com/office/drawing/2014/main" xmlns="" id="{27A89247-EF5A-4708-BC23-3E0E547F0E36}"/>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28311" y="2617046"/>
            <a:ext cx="1624688" cy="3739304"/>
          </a:xfrm>
          <a:prstGeom prst="rect">
            <a:avLst/>
          </a:prstGeom>
        </p:spPr>
      </p:pic>
    </p:spTree>
    <p:extLst>
      <p:ext uri="{BB962C8B-B14F-4D97-AF65-F5344CB8AC3E}">
        <p14:creationId xmlns:p14="http://schemas.microsoft.com/office/powerpoint/2010/main" val="681980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12606"/>
          </a:xfrm>
        </p:spPr>
        <p:txBody>
          <a:bodyPr>
            <a:normAutofit fontScale="90000"/>
          </a:bodyPr>
          <a:lstStyle/>
          <a:p>
            <a:r>
              <a:rPr lang="en-US" b="1" dirty="0"/>
              <a:t>vLoc3 Series </a:t>
            </a:r>
            <a:r>
              <a:rPr lang="en-US" dirty="0"/>
              <a:t>- data storage in the cloud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696694" y="182244"/>
            <a:ext cx="2336508" cy="365760"/>
          </a:xfrm>
        </p:spPr>
      </p:pic>
      <p:sp>
        <p:nvSpPr>
          <p:cNvPr id="13" name="Slide Number Placeholder 12">
            <a:extLst>
              <a:ext uri="{FF2B5EF4-FFF2-40B4-BE49-F238E27FC236}">
                <a16:creationId xmlns:a16="http://schemas.microsoft.com/office/drawing/2014/main" xmlns="" id="{52D5B5BC-ECB6-4A15-8968-2A10353025B6}"/>
              </a:ext>
            </a:extLst>
          </p:cNvPr>
          <p:cNvSpPr>
            <a:spLocks noGrp="1"/>
          </p:cNvSpPr>
          <p:nvPr>
            <p:ph type="sldNum" sz="quarter" idx="12"/>
          </p:nvPr>
        </p:nvSpPr>
        <p:spPr/>
        <p:txBody>
          <a:bodyPr/>
          <a:lstStyle/>
          <a:p>
            <a:fld id="{724B462B-F185-CF49-9007-01E67AB33E47}" type="slidenum">
              <a:rPr lang="en-US" smtClean="0"/>
              <a:pPr/>
              <a:t>23</a:t>
            </a:fld>
            <a:endParaRPr lang="en-US" dirty="0"/>
          </a:p>
        </p:txBody>
      </p:sp>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Left-Right Arrow 9">
            <a:extLst>
              <a:ext uri="{FF2B5EF4-FFF2-40B4-BE49-F238E27FC236}">
                <a16:creationId xmlns:a16="http://schemas.microsoft.com/office/drawing/2014/main" xmlns="" id="{57FACC99-2014-4D8A-9D6B-CCBCA8A17C1C}"/>
              </a:ext>
            </a:extLst>
          </p:cNvPr>
          <p:cNvSpPr/>
          <p:nvPr/>
        </p:nvSpPr>
        <p:spPr>
          <a:xfrm>
            <a:off x="4224548" y="4223806"/>
            <a:ext cx="2198213" cy="841537"/>
          </a:xfrm>
          <a:prstGeom prst="lef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3" name="Picture 2">
            <a:extLst>
              <a:ext uri="{FF2B5EF4-FFF2-40B4-BE49-F238E27FC236}">
                <a16:creationId xmlns:a16="http://schemas.microsoft.com/office/drawing/2014/main" xmlns="" id="{C196EAE2-ABB8-4DBB-8981-91673513E5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3996" y="3182732"/>
            <a:ext cx="2594107" cy="2711202"/>
          </a:xfrm>
          <a:prstGeom prst="rect">
            <a:avLst/>
          </a:prstGeom>
        </p:spPr>
      </p:pic>
      <p:sp>
        <p:nvSpPr>
          <p:cNvPr id="23" name="TextBox 22">
            <a:extLst>
              <a:ext uri="{FF2B5EF4-FFF2-40B4-BE49-F238E27FC236}">
                <a16:creationId xmlns:a16="http://schemas.microsoft.com/office/drawing/2014/main" xmlns="" id="{F57EF10C-645A-4AA0-82E5-34D13B5E4293}"/>
              </a:ext>
            </a:extLst>
          </p:cNvPr>
          <p:cNvSpPr txBox="1"/>
          <p:nvPr/>
        </p:nvSpPr>
        <p:spPr>
          <a:xfrm>
            <a:off x="1085323" y="857046"/>
            <a:ext cx="6973842" cy="1754326"/>
          </a:xfrm>
          <a:prstGeom prst="rect">
            <a:avLst/>
          </a:prstGeom>
          <a:noFill/>
        </p:spPr>
        <p:txBody>
          <a:bodyPr wrap="square" rtlCol="0">
            <a:spAutoFit/>
          </a:bodyPr>
          <a:lstStyle/>
          <a:p>
            <a:pPr marL="285750" indent="-285750">
              <a:buFont typeface="Arial" panose="020B0604020202020204" pitchFamily="34" charset="0"/>
              <a:buChar char="•"/>
            </a:pPr>
            <a:r>
              <a:rPr lang="en-GB" dirty="0"/>
              <a:t>Free VM-MAP smartphone/tablet mapping app</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Automatic upload of data to server for QA/QC, training or proof of data analysis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Real time transfer of data to server from the field</a:t>
            </a:r>
          </a:p>
        </p:txBody>
      </p:sp>
      <p:pic>
        <p:nvPicPr>
          <p:cNvPr id="20" name="Picture 19">
            <a:extLst>
              <a:ext uri="{FF2B5EF4-FFF2-40B4-BE49-F238E27FC236}">
                <a16:creationId xmlns:a16="http://schemas.microsoft.com/office/drawing/2014/main" xmlns="" id="{27A89247-EF5A-4708-BC23-3E0E547F0E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8311" y="2617046"/>
            <a:ext cx="1624688" cy="3739304"/>
          </a:xfrm>
          <a:prstGeom prst="rect">
            <a:avLst/>
          </a:prstGeom>
        </p:spPr>
      </p:pic>
      <p:pic>
        <p:nvPicPr>
          <p:cNvPr id="31" name="Picture 5" descr="C:\Users\gavinwong.VXMT\Desktop\Android\download.jpg">
            <a:extLst>
              <a:ext uri="{FF2B5EF4-FFF2-40B4-BE49-F238E27FC236}">
                <a16:creationId xmlns:a16="http://schemas.microsoft.com/office/drawing/2014/main" xmlns="" id="{4CB389E9-4302-48E9-BFD1-256F8476294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551310" y="4462834"/>
            <a:ext cx="1544690" cy="363482"/>
          </a:xfrm>
          <a:prstGeom prst="rect">
            <a:avLst/>
          </a:prstGeom>
          <a:noFill/>
        </p:spPr>
      </p:pic>
      <p:sp>
        <p:nvSpPr>
          <p:cNvPr id="32" name="AutoShape 2" descr="Image result for server in cloud">
            <a:extLst>
              <a:ext uri="{FF2B5EF4-FFF2-40B4-BE49-F238E27FC236}">
                <a16:creationId xmlns:a16="http://schemas.microsoft.com/office/drawing/2014/main" xmlns="" id="{A88634A9-E288-4FCE-9718-D1E132DAE80F}"/>
              </a:ext>
            </a:extLst>
          </p:cNvPr>
          <p:cNvSpPr>
            <a:spLocks noChangeAspect="1" noChangeArrowheads="1"/>
          </p:cNvSpPr>
          <p:nvPr/>
        </p:nvSpPr>
        <p:spPr bwMode="auto">
          <a:xfrm>
            <a:off x="7744395" y="2586038"/>
            <a:ext cx="1624688" cy="1685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7" name="Picture 36">
            <a:extLst>
              <a:ext uri="{FF2B5EF4-FFF2-40B4-BE49-F238E27FC236}">
                <a16:creationId xmlns:a16="http://schemas.microsoft.com/office/drawing/2014/main" xmlns="" id="{91A4F3AD-5765-42F9-BF7F-4F9B91750DDA}"/>
              </a:ext>
            </a:extLst>
          </p:cNvPr>
          <p:cNvPicPr>
            <a:picLocks noChangeAspect="1"/>
          </p:cNvPicPr>
          <p:nvPr/>
        </p:nvPicPr>
        <p:blipFill>
          <a:blip r:embed="rId6"/>
          <a:stretch>
            <a:fillRect/>
          </a:stretch>
        </p:blipFill>
        <p:spPr>
          <a:xfrm>
            <a:off x="9459499" y="1758468"/>
            <a:ext cx="2573703" cy="3798270"/>
          </a:xfrm>
          <a:prstGeom prst="rect">
            <a:avLst/>
          </a:prstGeom>
        </p:spPr>
      </p:pic>
      <p:grpSp>
        <p:nvGrpSpPr>
          <p:cNvPr id="38" name="Group 37">
            <a:extLst>
              <a:ext uri="{FF2B5EF4-FFF2-40B4-BE49-F238E27FC236}">
                <a16:creationId xmlns:a16="http://schemas.microsoft.com/office/drawing/2014/main" xmlns="" id="{41B21D03-4856-4FDC-B1B7-61E12A48FF21}"/>
              </a:ext>
            </a:extLst>
          </p:cNvPr>
          <p:cNvGrpSpPr/>
          <p:nvPr/>
        </p:nvGrpSpPr>
        <p:grpSpPr>
          <a:xfrm>
            <a:off x="6560483" y="3176700"/>
            <a:ext cx="922732" cy="1754326"/>
            <a:chOff x="6821663" y="3161722"/>
            <a:chExt cx="1237502" cy="2490181"/>
          </a:xfrm>
        </p:grpSpPr>
        <p:pic>
          <p:nvPicPr>
            <p:cNvPr id="39" name="Picture 38" descr="http://cdn2.macworld.co.uk/cmsdata/reviews/3627589/iphone_6s_vs_nexus_6p_thumb800.jpg">
              <a:extLst>
                <a:ext uri="{FF2B5EF4-FFF2-40B4-BE49-F238E27FC236}">
                  <a16:creationId xmlns:a16="http://schemas.microsoft.com/office/drawing/2014/main" xmlns="" id="{07C313E7-8346-4866-AA75-BDC281588800}"/>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821663" y="3161722"/>
              <a:ext cx="1237502" cy="24901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xmlns="" id="{E0120389-5B28-4B21-BDD8-BAA91D850A7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99677" y="3465009"/>
              <a:ext cx="1081474" cy="1919617"/>
            </a:xfrm>
            <a:prstGeom prst="rect">
              <a:avLst/>
            </a:prstGeom>
          </p:spPr>
        </p:pic>
      </p:grpSp>
      <p:sp>
        <p:nvSpPr>
          <p:cNvPr id="41" name="Left-Right Arrow 9">
            <a:extLst>
              <a:ext uri="{FF2B5EF4-FFF2-40B4-BE49-F238E27FC236}">
                <a16:creationId xmlns:a16="http://schemas.microsoft.com/office/drawing/2014/main" xmlns="" id="{8254BD34-7EF2-4A90-8F82-C30E09477B61}"/>
              </a:ext>
            </a:extLst>
          </p:cNvPr>
          <p:cNvSpPr/>
          <p:nvPr/>
        </p:nvSpPr>
        <p:spPr>
          <a:xfrm>
            <a:off x="7660227" y="3236834"/>
            <a:ext cx="1905804" cy="686553"/>
          </a:xfrm>
          <a:prstGeom prst="lef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392353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62192"/>
          </a:xfrm>
        </p:spPr>
        <p:txBody>
          <a:bodyPr>
            <a:normAutofit fontScale="90000"/>
          </a:bodyPr>
          <a:lstStyle/>
          <a:p>
            <a:r>
              <a:rPr lang="en-US" dirty="0"/>
              <a:t>vLoc3 Series - data storage in the cloud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566734" y="182244"/>
            <a:ext cx="2336508" cy="365760"/>
          </a:xfrm>
        </p:spPr>
      </p:pic>
      <p:sp>
        <p:nvSpPr>
          <p:cNvPr id="13" name="Slide Number Placeholder 12">
            <a:extLst>
              <a:ext uri="{FF2B5EF4-FFF2-40B4-BE49-F238E27FC236}">
                <a16:creationId xmlns:a16="http://schemas.microsoft.com/office/drawing/2014/main" xmlns="" id="{52D5B5BC-ECB6-4A15-8968-2A10353025B6}"/>
              </a:ext>
            </a:extLst>
          </p:cNvPr>
          <p:cNvSpPr>
            <a:spLocks noGrp="1"/>
          </p:cNvSpPr>
          <p:nvPr>
            <p:ph type="sldNum" sz="quarter" idx="12"/>
          </p:nvPr>
        </p:nvSpPr>
        <p:spPr/>
        <p:txBody>
          <a:bodyPr/>
          <a:lstStyle/>
          <a:p>
            <a:fld id="{724B462B-F185-CF49-9007-01E67AB33E47}" type="slidenum">
              <a:rPr lang="en-US" smtClean="0"/>
              <a:pPr/>
              <a:t>24</a:t>
            </a:fld>
            <a:endParaRPr lang="en-US" dirty="0"/>
          </a:p>
        </p:txBody>
      </p:sp>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xmlns="" id="{27A89247-EF5A-4708-BC23-3E0E547F0E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8311" y="2617046"/>
            <a:ext cx="1624688" cy="3739304"/>
          </a:xfrm>
          <a:prstGeom prst="rect">
            <a:avLst/>
          </a:prstGeom>
        </p:spPr>
      </p:pic>
      <p:pic>
        <p:nvPicPr>
          <p:cNvPr id="5" name="Picture 4">
            <a:extLst>
              <a:ext uri="{FF2B5EF4-FFF2-40B4-BE49-F238E27FC236}">
                <a16:creationId xmlns:a16="http://schemas.microsoft.com/office/drawing/2014/main" xmlns="" id="{5432EFD6-96F7-4B28-82CE-0B6FC09B8BE3}"/>
              </a:ext>
            </a:extLst>
          </p:cNvPr>
          <p:cNvPicPr>
            <a:picLocks noChangeAspect="1"/>
          </p:cNvPicPr>
          <p:nvPr/>
        </p:nvPicPr>
        <p:blipFill>
          <a:blip r:embed="rId4"/>
          <a:stretch>
            <a:fillRect/>
          </a:stretch>
        </p:blipFill>
        <p:spPr>
          <a:xfrm>
            <a:off x="2285082" y="1320958"/>
            <a:ext cx="9278607" cy="5124808"/>
          </a:xfrm>
          <a:prstGeom prst="rect">
            <a:avLst/>
          </a:prstGeom>
        </p:spPr>
      </p:pic>
    </p:spTree>
    <p:extLst>
      <p:ext uri="{BB962C8B-B14F-4D97-AF65-F5344CB8AC3E}">
        <p14:creationId xmlns:p14="http://schemas.microsoft.com/office/powerpoint/2010/main" val="96723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62192"/>
          </a:xfrm>
        </p:spPr>
        <p:txBody>
          <a:bodyPr>
            <a:normAutofit fontScale="90000"/>
          </a:bodyPr>
          <a:lstStyle/>
          <a:p>
            <a:r>
              <a:rPr lang="en-US" dirty="0"/>
              <a:t>vLoc3 Series - data storage in the cloud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566734" y="182244"/>
            <a:ext cx="2336508" cy="365760"/>
          </a:xfrm>
        </p:spPr>
      </p:pic>
      <p:sp>
        <p:nvSpPr>
          <p:cNvPr id="13" name="Slide Number Placeholder 12">
            <a:extLst>
              <a:ext uri="{FF2B5EF4-FFF2-40B4-BE49-F238E27FC236}">
                <a16:creationId xmlns:a16="http://schemas.microsoft.com/office/drawing/2014/main" xmlns="" id="{52D5B5BC-ECB6-4A15-8968-2A10353025B6}"/>
              </a:ext>
            </a:extLst>
          </p:cNvPr>
          <p:cNvSpPr>
            <a:spLocks noGrp="1"/>
          </p:cNvSpPr>
          <p:nvPr>
            <p:ph type="sldNum" sz="quarter" idx="12"/>
          </p:nvPr>
        </p:nvSpPr>
        <p:spPr/>
        <p:txBody>
          <a:bodyPr/>
          <a:lstStyle/>
          <a:p>
            <a:fld id="{724B462B-F185-CF49-9007-01E67AB33E47}" type="slidenum">
              <a:rPr lang="en-US" smtClean="0"/>
              <a:pPr/>
              <a:t>25</a:t>
            </a:fld>
            <a:endParaRPr lang="en-US" dirty="0"/>
          </a:p>
        </p:txBody>
      </p:sp>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xmlns="" id="{27A89247-EF5A-4708-BC23-3E0E547F0E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8311" y="2617046"/>
            <a:ext cx="1624688" cy="3739304"/>
          </a:xfrm>
          <a:prstGeom prst="rect">
            <a:avLst/>
          </a:prstGeom>
        </p:spPr>
      </p:pic>
      <p:pic>
        <p:nvPicPr>
          <p:cNvPr id="12" name="Picture 11">
            <a:extLst>
              <a:ext uri="{FF2B5EF4-FFF2-40B4-BE49-F238E27FC236}">
                <a16:creationId xmlns:a16="http://schemas.microsoft.com/office/drawing/2014/main" xmlns="" id="{3DA897B0-BE5B-498F-97F5-40C4CE600959}"/>
              </a:ext>
            </a:extLst>
          </p:cNvPr>
          <p:cNvPicPr>
            <a:picLocks noChangeAspect="1"/>
          </p:cNvPicPr>
          <p:nvPr/>
        </p:nvPicPr>
        <p:blipFill>
          <a:blip r:embed="rId4"/>
          <a:stretch>
            <a:fillRect/>
          </a:stretch>
        </p:blipFill>
        <p:spPr>
          <a:xfrm>
            <a:off x="2285082" y="910200"/>
            <a:ext cx="9489575" cy="5590057"/>
          </a:xfrm>
          <a:prstGeom prst="rect">
            <a:avLst/>
          </a:prstGeom>
        </p:spPr>
      </p:pic>
    </p:spTree>
    <p:extLst>
      <p:ext uri="{BB962C8B-B14F-4D97-AF65-F5344CB8AC3E}">
        <p14:creationId xmlns:p14="http://schemas.microsoft.com/office/powerpoint/2010/main" val="3905841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143935492"/>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6" name="Straight Connector 5"/>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xmlns="" id="{EB6E166F-131B-4A70-BEF1-6EADE55FC205}"/>
              </a:ext>
            </a:extLst>
          </p:cNvPr>
          <p:cNvSpPr>
            <a:spLocks noGrp="1"/>
          </p:cNvSpPr>
          <p:nvPr>
            <p:ph type="sldNum" sz="quarter" idx="12"/>
          </p:nvPr>
        </p:nvSpPr>
        <p:spPr>
          <a:xfrm>
            <a:off x="9364134" y="6458369"/>
            <a:ext cx="2743200" cy="365125"/>
          </a:xfrm>
        </p:spPr>
        <p:txBody>
          <a:bodyPr/>
          <a:lstStyle/>
          <a:p>
            <a:fld id="{724B462B-F185-CF49-9007-01E67AB33E47}" type="slidenum">
              <a:rPr lang="en-US" b="1" smtClean="0">
                <a:solidFill>
                  <a:schemeClr val="bg1"/>
                </a:solidFill>
              </a:rPr>
              <a:t>26</a:t>
            </a:fld>
            <a:endParaRPr lang="en-US" b="1" dirty="0">
              <a:solidFill>
                <a:schemeClr val="bg1"/>
              </a:solidFill>
            </a:endParaRPr>
          </a:p>
        </p:txBody>
      </p:sp>
      <p:pic>
        <p:nvPicPr>
          <p:cNvPr id="3" name="Picture 2">
            <a:extLst>
              <a:ext uri="{FF2B5EF4-FFF2-40B4-BE49-F238E27FC236}">
                <a16:creationId xmlns:a16="http://schemas.microsoft.com/office/drawing/2014/main" xmlns="" id="{9690CBA2-0A98-4D26-8BC2-646923DB79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67000" y="-9216"/>
            <a:ext cx="6858000" cy="6858000"/>
          </a:xfrm>
          <a:prstGeom prst="rect">
            <a:avLst/>
          </a:prstGeom>
        </p:spPr>
      </p:pic>
    </p:spTree>
    <p:extLst>
      <p:ext uri="{BB962C8B-B14F-4D97-AF65-F5344CB8AC3E}">
        <p14:creationId xmlns:p14="http://schemas.microsoft.com/office/powerpoint/2010/main" val="1389089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245"/>
            <a:ext cx="9022976" cy="495487"/>
          </a:xfrm>
        </p:spPr>
        <p:txBody>
          <a:bodyPr>
            <a:noAutofit/>
          </a:bodyPr>
          <a:lstStyle/>
          <a:p>
            <a:pPr algn="ctr"/>
            <a:r>
              <a:rPr lang="en-US" sz="3600" b="1" dirty="0" err="1"/>
              <a:t>Loc</a:t>
            </a:r>
            <a:r>
              <a:rPr lang="en-US" sz="3600" b="1" dirty="0"/>
              <a:t> Series Transmitter Range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3660058705"/>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9589EF50-DC80-40F0-A2C1-9C8DB849D2FD}"/>
              </a:ext>
            </a:extLst>
          </p:cNvPr>
          <p:cNvSpPr txBox="1"/>
          <p:nvPr/>
        </p:nvSpPr>
        <p:spPr>
          <a:xfrm>
            <a:off x="1583103" y="2787559"/>
            <a:ext cx="1637655" cy="738664"/>
          </a:xfrm>
          <a:prstGeom prst="rect">
            <a:avLst/>
          </a:prstGeom>
          <a:noFill/>
        </p:spPr>
        <p:txBody>
          <a:bodyPr wrap="square" rtlCol="0">
            <a:spAutoFit/>
          </a:bodyPr>
          <a:lstStyle/>
          <a:p>
            <a:r>
              <a:rPr lang="en-GB" sz="2400" b="1" dirty="0"/>
              <a:t>Loc-10Tx</a:t>
            </a:r>
          </a:p>
          <a:p>
            <a:pPr marL="285750" indent="-285750">
              <a:buFont typeface="Arial" panose="020B0604020202020204" pitchFamily="34" charset="0"/>
              <a:buChar char="•"/>
            </a:pPr>
            <a:endParaRPr lang="en-GB" dirty="0"/>
          </a:p>
        </p:txBody>
      </p:sp>
      <p:sp>
        <p:nvSpPr>
          <p:cNvPr id="24" name="TextBox 23">
            <a:extLst>
              <a:ext uri="{FF2B5EF4-FFF2-40B4-BE49-F238E27FC236}">
                <a16:creationId xmlns:a16="http://schemas.microsoft.com/office/drawing/2014/main" xmlns="" id="{75EAF346-2EA8-4901-9918-004254DB374C}"/>
              </a:ext>
            </a:extLst>
          </p:cNvPr>
          <p:cNvSpPr txBox="1"/>
          <p:nvPr/>
        </p:nvSpPr>
        <p:spPr>
          <a:xfrm>
            <a:off x="1583103" y="5752667"/>
            <a:ext cx="1637655" cy="738664"/>
          </a:xfrm>
          <a:prstGeom prst="rect">
            <a:avLst/>
          </a:prstGeom>
          <a:noFill/>
        </p:spPr>
        <p:txBody>
          <a:bodyPr wrap="square" rtlCol="0">
            <a:spAutoFit/>
          </a:bodyPr>
          <a:lstStyle/>
          <a:p>
            <a:r>
              <a:rPr lang="en-GB" sz="2400" b="1" dirty="0"/>
              <a:t>Loc-5STx</a:t>
            </a:r>
          </a:p>
          <a:p>
            <a:pPr marL="285750" indent="-285750">
              <a:buFont typeface="Arial" panose="020B0604020202020204" pitchFamily="34" charset="0"/>
              <a:buChar char="•"/>
            </a:pPr>
            <a:endParaRPr lang="en-GB" dirty="0"/>
          </a:p>
        </p:txBody>
      </p:sp>
      <p:sp>
        <p:nvSpPr>
          <p:cNvPr id="18" name="TextBox 17">
            <a:extLst>
              <a:ext uri="{FF2B5EF4-FFF2-40B4-BE49-F238E27FC236}">
                <a16:creationId xmlns:a16="http://schemas.microsoft.com/office/drawing/2014/main" xmlns="" id="{0F5DC3D2-4472-4CC2-B385-955B5FF02635}"/>
              </a:ext>
            </a:extLst>
          </p:cNvPr>
          <p:cNvSpPr txBox="1"/>
          <p:nvPr/>
        </p:nvSpPr>
        <p:spPr>
          <a:xfrm>
            <a:off x="6997956" y="2795030"/>
            <a:ext cx="2002954" cy="738664"/>
          </a:xfrm>
          <a:prstGeom prst="rect">
            <a:avLst/>
          </a:prstGeom>
          <a:noFill/>
        </p:spPr>
        <p:txBody>
          <a:bodyPr wrap="square" rtlCol="0">
            <a:spAutoFit/>
          </a:bodyPr>
          <a:lstStyle/>
          <a:p>
            <a:r>
              <a:rPr lang="en-GB" sz="2400" b="1" dirty="0"/>
              <a:t>Loc-10TxSiS</a:t>
            </a:r>
          </a:p>
          <a:p>
            <a:pPr marL="285750" indent="-285750">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xmlns="" id="{C0935CE1-60A8-46AC-A856-9CE723C3C9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97956" y="4462552"/>
            <a:ext cx="1843636" cy="1143000"/>
          </a:xfrm>
          <a:prstGeom prst="rect">
            <a:avLst/>
          </a:prstGeom>
        </p:spPr>
      </p:pic>
      <p:sp>
        <p:nvSpPr>
          <p:cNvPr id="21" name="TextBox 20">
            <a:extLst>
              <a:ext uri="{FF2B5EF4-FFF2-40B4-BE49-F238E27FC236}">
                <a16:creationId xmlns:a16="http://schemas.microsoft.com/office/drawing/2014/main" xmlns="" id="{52169FDF-4778-4C8D-AB56-7AB0418E681C}"/>
              </a:ext>
            </a:extLst>
          </p:cNvPr>
          <p:cNvSpPr txBox="1"/>
          <p:nvPr/>
        </p:nvSpPr>
        <p:spPr>
          <a:xfrm>
            <a:off x="6997956" y="5609696"/>
            <a:ext cx="1637655" cy="738664"/>
          </a:xfrm>
          <a:prstGeom prst="rect">
            <a:avLst/>
          </a:prstGeom>
          <a:noFill/>
        </p:spPr>
        <p:txBody>
          <a:bodyPr wrap="square" rtlCol="0">
            <a:spAutoFit/>
          </a:bodyPr>
          <a:lstStyle/>
          <a:p>
            <a:r>
              <a:rPr lang="en-GB" sz="2400" b="1" dirty="0"/>
              <a:t>Loc-5DTx</a:t>
            </a:r>
          </a:p>
          <a:p>
            <a:pPr marL="285750" indent="-285750">
              <a:buFont typeface="Arial" panose="020B0604020202020204" pitchFamily="34" charset="0"/>
              <a:buChar char="•"/>
            </a:pPr>
            <a:endParaRPr lang="en-GB" dirty="0"/>
          </a:p>
        </p:txBody>
      </p:sp>
      <p:pic>
        <p:nvPicPr>
          <p:cNvPr id="15" name="Picture 14">
            <a:extLst>
              <a:ext uri="{FF2B5EF4-FFF2-40B4-BE49-F238E27FC236}">
                <a16:creationId xmlns:a16="http://schemas.microsoft.com/office/drawing/2014/main" xmlns="" id="{909D25B0-2AC0-43CB-A566-68AA02A6B2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72371" y="4462552"/>
            <a:ext cx="1459119" cy="1143000"/>
          </a:xfrm>
          <a:prstGeom prst="rect">
            <a:avLst/>
          </a:prstGeom>
        </p:spPr>
      </p:pic>
      <p:sp>
        <p:nvSpPr>
          <p:cNvPr id="36" name="TextBox 35">
            <a:extLst>
              <a:ext uri="{FF2B5EF4-FFF2-40B4-BE49-F238E27FC236}">
                <a16:creationId xmlns:a16="http://schemas.microsoft.com/office/drawing/2014/main" xmlns="" id="{055FA1E6-041A-4C67-A699-8766DA7AA0AB}"/>
              </a:ext>
            </a:extLst>
          </p:cNvPr>
          <p:cNvSpPr txBox="1"/>
          <p:nvPr/>
        </p:nvSpPr>
        <p:spPr>
          <a:xfrm>
            <a:off x="4368500" y="785629"/>
            <a:ext cx="4113267" cy="461665"/>
          </a:xfrm>
          <a:prstGeom prst="rect">
            <a:avLst/>
          </a:prstGeom>
          <a:noFill/>
        </p:spPr>
        <p:txBody>
          <a:bodyPr wrap="square" rtlCol="0">
            <a:spAutoFit/>
          </a:bodyPr>
          <a:lstStyle/>
          <a:p>
            <a:r>
              <a:rPr lang="en-GB" sz="2400" b="1"/>
              <a:t>10-Watt </a:t>
            </a:r>
            <a:r>
              <a:rPr lang="en-GB" sz="2400" b="1" dirty="0"/>
              <a:t>Transmitters</a:t>
            </a:r>
            <a:endParaRPr lang="en-GB"/>
          </a:p>
        </p:txBody>
      </p:sp>
      <p:sp>
        <p:nvSpPr>
          <p:cNvPr id="39" name="TextBox 38">
            <a:extLst>
              <a:ext uri="{FF2B5EF4-FFF2-40B4-BE49-F238E27FC236}">
                <a16:creationId xmlns:a16="http://schemas.microsoft.com/office/drawing/2014/main" xmlns="" id="{C112B04E-5FCE-4E63-B4B0-B82C1C1E678A}"/>
              </a:ext>
            </a:extLst>
          </p:cNvPr>
          <p:cNvSpPr txBox="1"/>
          <p:nvPr/>
        </p:nvSpPr>
        <p:spPr>
          <a:xfrm>
            <a:off x="4368500" y="3777076"/>
            <a:ext cx="4113267" cy="461665"/>
          </a:xfrm>
          <a:prstGeom prst="rect">
            <a:avLst/>
          </a:prstGeom>
          <a:noFill/>
        </p:spPr>
        <p:txBody>
          <a:bodyPr wrap="square" rtlCol="0">
            <a:spAutoFit/>
          </a:bodyPr>
          <a:lstStyle/>
          <a:p>
            <a:r>
              <a:rPr lang="en-GB" sz="2400" b="1" dirty="0"/>
              <a:t>5-Watt Transmitters</a:t>
            </a:r>
            <a:endParaRPr lang="en-GB" dirty="0"/>
          </a:p>
        </p:txBody>
      </p:sp>
      <p:sp>
        <p:nvSpPr>
          <p:cNvPr id="42" name="TextBox 41">
            <a:extLst>
              <a:ext uri="{FF2B5EF4-FFF2-40B4-BE49-F238E27FC236}">
                <a16:creationId xmlns:a16="http://schemas.microsoft.com/office/drawing/2014/main" xmlns="" id="{049C0B92-239A-4AD8-8612-5E6FFCD5F874}"/>
              </a:ext>
            </a:extLst>
          </p:cNvPr>
          <p:cNvSpPr txBox="1"/>
          <p:nvPr/>
        </p:nvSpPr>
        <p:spPr>
          <a:xfrm>
            <a:off x="3058534" y="5392527"/>
            <a:ext cx="2686998" cy="646331"/>
          </a:xfrm>
          <a:prstGeom prst="rect">
            <a:avLst/>
          </a:prstGeom>
          <a:noFill/>
        </p:spPr>
        <p:txBody>
          <a:bodyPr wrap="square" rtlCol="0">
            <a:spAutoFit/>
          </a:bodyPr>
          <a:lstStyle/>
          <a:p>
            <a:pPr marL="285750" indent="-285750">
              <a:buFont typeface="Arial" panose="020B0604020202020204" pitchFamily="34" charset="0"/>
              <a:buChar char="•"/>
            </a:pPr>
            <a:r>
              <a:rPr lang="en-US" dirty="0"/>
              <a:t>5-watts of power</a:t>
            </a:r>
          </a:p>
          <a:p>
            <a:pPr marL="285750" indent="-285750">
              <a:buFont typeface="Arial" panose="020B0604020202020204" pitchFamily="34" charset="0"/>
              <a:buChar char="•"/>
            </a:pPr>
            <a:r>
              <a:rPr lang="en-US" dirty="0"/>
              <a:t>Optional Li-Ion battery</a:t>
            </a:r>
          </a:p>
        </p:txBody>
      </p:sp>
      <p:sp>
        <p:nvSpPr>
          <p:cNvPr id="43" name="TextBox 42">
            <a:extLst>
              <a:ext uri="{FF2B5EF4-FFF2-40B4-BE49-F238E27FC236}">
                <a16:creationId xmlns:a16="http://schemas.microsoft.com/office/drawing/2014/main" xmlns="" id="{93DC08CC-EF63-4DFE-8B95-F66CAA247619}"/>
              </a:ext>
            </a:extLst>
          </p:cNvPr>
          <p:cNvSpPr txBox="1"/>
          <p:nvPr/>
        </p:nvSpPr>
        <p:spPr>
          <a:xfrm>
            <a:off x="9181098" y="5392527"/>
            <a:ext cx="2609852" cy="923330"/>
          </a:xfrm>
          <a:prstGeom prst="rect">
            <a:avLst/>
          </a:prstGeom>
          <a:noFill/>
        </p:spPr>
        <p:txBody>
          <a:bodyPr wrap="square" rtlCol="0">
            <a:spAutoFit/>
          </a:bodyPr>
          <a:lstStyle/>
          <a:p>
            <a:pPr marL="285750" indent="-285750">
              <a:buFont typeface="Arial" panose="020B0604020202020204" pitchFamily="34" charset="0"/>
              <a:buChar char="•"/>
            </a:pPr>
            <a:r>
              <a:rPr lang="en-US" dirty="0"/>
              <a:t>5-watts pf power</a:t>
            </a:r>
          </a:p>
          <a:p>
            <a:pPr marL="285750" indent="-285750">
              <a:buFont typeface="Arial" panose="020B0604020202020204" pitchFamily="34" charset="0"/>
              <a:buChar char="•"/>
            </a:pPr>
            <a:r>
              <a:rPr lang="en-US" dirty="0"/>
              <a:t>4-Channel output</a:t>
            </a:r>
          </a:p>
          <a:p>
            <a:pPr marL="285750" indent="-285750">
              <a:buFont typeface="Arial" panose="020B0604020202020204" pitchFamily="34" charset="0"/>
              <a:buChar char="•"/>
            </a:pPr>
            <a:r>
              <a:rPr lang="en-US" dirty="0"/>
              <a:t>Optional Li-Ion battery</a:t>
            </a:r>
          </a:p>
        </p:txBody>
      </p:sp>
      <p:sp>
        <p:nvSpPr>
          <p:cNvPr id="46" name="TextBox 45">
            <a:extLst>
              <a:ext uri="{FF2B5EF4-FFF2-40B4-BE49-F238E27FC236}">
                <a16:creationId xmlns:a16="http://schemas.microsoft.com/office/drawing/2014/main" xmlns="" id="{44D78564-8446-42B4-8FCE-A21EB83B2834}"/>
              </a:ext>
            </a:extLst>
          </p:cNvPr>
          <p:cNvSpPr txBox="1"/>
          <p:nvPr/>
        </p:nvSpPr>
        <p:spPr>
          <a:xfrm>
            <a:off x="8722241" y="2386494"/>
            <a:ext cx="3273806" cy="923330"/>
          </a:xfrm>
          <a:prstGeom prst="rect">
            <a:avLst/>
          </a:prstGeom>
          <a:noFill/>
        </p:spPr>
        <p:txBody>
          <a:bodyPr wrap="square" rtlCol="0">
            <a:spAutoFit/>
          </a:bodyPr>
          <a:lstStyle/>
          <a:p>
            <a:pPr marL="285750" indent="-285750">
              <a:buFont typeface="Arial" panose="020B0604020202020204" pitchFamily="34" charset="0"/>
              <a:buChar char="•"/>
            </a:pPr>
            <a:r>
              <a:rPr lang="en-US" dirty="0"/>
              <a:t>10-watts of power</a:t>
            </a:r>
          </a:p>
          <a:p>
            <a:pPr marL="285750" indent="-285750">
              <a:buFont typeface="Arial" panose="020B0604020202020204" pitchFamily="34" charset="0"/>
              <a:buChar char="•"/>
            </a:pPr>
            <a:r>
              <a:rPr lang="en-US" dirty="0"/>
              <a:t>Signal select frequencies</a:t>
            </a:r>
          </a:p>
          <a:p>
            <a:pPr marL="285750" indent="-285750">
              <a:buFont typeface="Arial" panose="020B0604020202020204" pitchFamily="34" charset="0"/>
              <a:buChar char="•"/>
            </a:pPr>
            <a:r>
              <a:rPr lang="en-US" dirty="0"/>
              <a:t>Optional rechargeable battery</a:t>
            </a:r>
          </a:p>
        </p:txBody>
      </p:sp>
      <p:sp>
        <p:nvSpPr>
          <p:cNvPr id="48" name="TextBox 47">
            <a:extLst>
              <a:ext uri="{FF2B5EF4-FFF2-40B4-BE49-F238E27FC236}">
                <a16:creationId xmlns:a16="http://schemas.microsoft.com/office/drawing/2014/main" xmlns="" id="{396AD2EC-A50C-4DEE-B1FF-84EC0EDDA7A6}"/>
              </a:ext>
            </a:extLst>
          </p:cNvPr>
          <p:cNvSpPr txBox="1"/>
          <p:nvPr/>
        </p:nvSpPr>
        <p:spPr>
          <a:xfrm>
            <a:off x="3058534" y="2386494"/>
            <a:ext cx="3273806" cy="646331"/>
          </a:xfrm>
          <a:prstGeom prst="rect">
            <a:avLst/>
          </a:prstGeom>
          <a:noFill/>
        </p:spPr>
        <p:txBody>
          <a:bodyPr wrap="square" rtlCol="0">
            <a:spAutoFit/>
          </a:bodyPr>
          <a:lstStyle/>
          <a:p>
            <a:pPr marL="285750" indent="-285750">
              <a:buFont typeface="Arial" panose="020B0604020202020204" pitchFamily="34" charset="0"/>
              <a:buChar char="•"/>
            </a:pPr>
            <a:r>
              <a:rPr lang="en-US" dirty="0"/>
              <a:t>10-watts of power</a:t>
            </a:r>
          </a:p>
          <a:p>
            <a:pPr marL="285750" indent="-285750">
              <a:buFont typeface="Arial" panose="020B0604020202020204" pitchFamily="34" charset="0"/>
              <a:buChar char="•"/>
            </a:pPr>
            <a:r>
              <a:rPr lang="en-US" dirty="0"/>
              <a:t>Optional rechargeable battery</a:t>
            </a:r>
          </a:p>
        </p:txBody>
      </p:sp>
      <p:sp>
        <p:nvSpPr>
          <p:cNvPr id="3" name="Slide Number Placeholder 2">
            <a:extLst>
              <a:ext uri="{FF2B5EF4-FFF2-40B4-BE49-F238E27FC236}">
                <a16:creationId xmlns:a16="http://schemas.microsoft.com/office/drawing/2014/main" xmlns="" id="{D691929E-2B46-452A-86F0-37B2A7B42DB8}"/>
              </a:ext>
            </a:extLst>
          </p:cNvPr>
          <p:cNvSpPr>
            <a:spLocks noGrp="1"/>
          </p:cNvSpPr>
          <p:nvPr>
            <p:ph type="sldNum" sz="quarter" idx="12"/>
          </p:nvPr>
        </p:nvSpPr>
        <p:spPr/>
        <p:txBody>
          <a:bodyPr/>
          <a:lstStyle/>
          <a:p>
            <a:fld id="{724B462B-F185-CF49-9007-01E67AB33E47}" type="slidenum">
              <a:rPr lang="en-US" smtClean="0"/>
              <a:t>3</a:t>
            </a:fld>
            <a:endParaRPr lang="en-US" dirty="0"/>
          </a:p>
        </p:txBody>
      </p:sp>
      <p:pic>
        <p:nvPicPr>
          <p:cNvPr id="13" name="Picture 12">
            <a:extLst>
              <a:ext uri="{FF2B5EF4-FFF2-40B4-BE49-F238E27FC236}">
                <a16:creationId xmlns:a16="http://schemas.microsoft.com/office/drawing/2014/main" xmlns="" id="{0A6FEE51-5643-4725-9ECB-20D164AEBE4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25401" y="1593251"/>
            <a:ext cx="1553059" cy="1143000"/>
          </a:xfrm>
          <a:prstGeom prst="rect">
            <a:avLst/>
          </a:prstGeom>
        </p:spPr>
      </p:pic>
      <p:pic>
        <p:nvPicPr>
          <p:cNvPr id="44" name="Picture 43">
            <a:extLst>
              <a:ext uri="{FF2B5EF4-FFF2-40B4-BE49-F238E27FC236}">
                <a16:creationId xmlns:a16="http://schemas.microsoft.com/office/drawing/2014/main" xmlns="" id="{44307C85-5ABB-416F-84F5-0941AF08ADE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97956" y="1594433"/>
            <a:ext cx="1553059" cy="1143000"/>
          </a:xfrm>
          <a:prstGeom prst="rect">
            <a:avLst/>
          </a:prstGeom>
        </p:spPr>
      </p:pic>
    </p:spTree>
    <p:extLst>
      <p:ext uri="{BB962C8B-B14F-4D97-AF65-F5344CB8AC3E}">
        <p14:creationId xmlns:p14="http://schemas.microsoft.com/office/powerpoint/2010/main" val="1420770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245"/>
            <a:ext cx="9291484" cy="495487"/>
          </a:xfrm>
        </p:spPr>
        <p:txBody>
          <a:bodyPr>
            <a:noAutofit/>
          </a:bodyPr>
          <a:lstStyle/>
          <a:p>
            <a:pPr algn="ctr"/>
            <a:r>
              <a:rPr lang="en-US" sz="3600" b="1"/>
              <a:t>vLoc3 </a:t>
            </a:r>
            <a:r>
              <a:rPr lang="en-US" sz="3600" b="1" dirty="0"/>
              <a:t>Series</a:t>
            </a:r>
            <a:r>
              <a:rPr lang="en-US" sz="3600" b="1"/>
              <a:t> Weights and Dimensions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2579803993"/>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C07BC417-B148-4374-B2CE-77849156B70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7516" y="699029"/>
            <a:ext cx="2262752" cy="5849346"/>
          </a:xfrm>
          <a:prstGeom prst="rect">
            <a:avLst/>
          </a:prstGeom>
        </p:spPr>
      </p:pic>
      <p:sp>
        <p:nvSpPr>
          <p:cNvPr id="18" name="Rectangle 17">
            <a:extLst>
              <a:ext uri="{FF2B5EF4-FFF2-40B4-BE49-F238E27FC236}">
                <a16:creationId xmlns:a16="http://schemas.microsoft.com/office/drawing/2014/main" xmlns="" id="{513FA56D-7346-41D4-B895-038CF5C7338B}"/>
              </a:ext>
            </a:extLst>
          </p:cNvPr>
          <p:cNvSpPr/>
          <p:nvPr/>
        </p:nvSpPr>
        <p:spPr>
          <a:xfrm>
            <a:off x="898908" y="1294116"/>
            <a:ext cx="1666068" cy="9453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xmlns="" id="{52D28A71-ACF6-4FA1-BC0D-4077BE3111A0}"/>
              </a:ext>
            </a:extLst>
          </p:cNvPr>
          <p:cNvCxnSpPr/>
          <p:nvPr/>
        </p:nvCxnSpPr>
        <p:spPr>
          <a:xfrm>
            <a:off x="898908" y="1294116"/>
            <a:ext cx="1666068" cy="945388"/>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xmlns="" id="{168E991E-014F-48F5-9633-5DD25067A254}"/>
              </a:ext>
            </a:extLst>
          </p:cNvPr>
          <p:cNvSpPr txBox="1"/>
          <p:nvPr/>
        </p:nvSpPr>
        <p:spPr>
          <a:xfrm>
            <a:off x="1185627" y="1257132"/>
            <a:ext cx="1542081"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4.3” (10.9 cm)</a:t>
            </a:r>
          </a:p>
        </p:txBody>
      </p:sp>
      <p:pic>
        <p:nvPicPr>
          <p:cNvPr id="23" name="Picture 22">
            <a:extLst>
              <a:ext uri="{FF2B5EF4-FFF2-40B4-BE49-F238E27FC236}">
                <a16:creationId xmlns:a16="http://schemas.microsoft.com/office/drawing/2014/main" xmlns="" id="{494FD3F5-8839-47A4-A563-1A6CD98666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31408" y="1030637"/>
            <a:ext cx="2464230" cy="5044696"/>
          </a:xfrm>
          <a:prstGeom prst="rect">
            <a:avLst/>
          </a:prstGeom>
        </p:spPr>
      </p:pic>
      <p:cxnSp>
        <p:nvCxnSpPr>
          <p:cNvPr id="25" name="Straight Connector 24">
            <a:extLst>
              <a:ext uri="{FF2B5EF4-FFF2-40B4-BE49-F238E27FC236}">
                <a16:creationId xmlns:a16="http://schemas.microsoft.com/office/drawing/2014/main" xmlns="" id="{CF2EFDC8-690A-4912-BA9C-3C5F6F76ABB0}"/>
              </a:ext>
            </a:extLst>
          </p:cNvPr>
          <p:cNvCxnSpPr/>
          <p:nvPr/>
        </p:nvCxnSpPr>
        <p:spPr>
          <a:xfrm>
            <a:off x="5036939" y="1030637"/>
            <a:ext cx="0" cy="5137688"/>
          </a:xfrm>
          <a:prstGeom prst="line">
            <a:avLst/>
          </a:prstGeom>
        </p:spPr>
        <p:style>
          <a:lnRef idx="3">
            <a:schemeClr val="accent1"/>
          </a:lnRef>
          <a:fillRef idx="0">
            <a:schemeClr val="accent1"/>
          </a:fillRef>
          <a:effectRef idx="2">
            <a:schemeClr val="accent1"/>
          </a:effectRef>
          <a:fontRef idx="minor">
            <a:schemeClr val="tx1"/>
          </a:fontRef>
        </p:style>
      </p:cxnSp>
      <p:cxnSp>
        <p:nvCxnSpPr>
          <p:cNvPr id="27" name="Straight Connector 26">
            <a:extLst>
              <a:ext uri="{FF2B5EF4-FFF2-40B4-BE49-F238E27FC236}">
                <a16:creationId xmlns:a16="http://schemas.microsoft.com/office/drawing/2014/main" xmlns="" id="{CFAB1124-A15F-47BA-A0D7-D2353E0DCD78}"/>
              </a:ext>
            </a:extLst>
          </p:cNvPr>
          <p:cNvCxnSpPr/>
          <p:nvPr/>
        </p:nvCxnSpPr>
        <p:spPr>
          <a:xfrm>
            <a:off x="5036939" y="6168325"/>
            <a:ext cx="1092631"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xmlns="" id="{F3091D29-6389-4747-BA8C-43B8D91D0843}"/>
              </a:ext>
            </a:extLst>
          </p:cNvPr>
          <p:cNvCxnSpPr/>
          <p:nvPr/>
        </p:nvCxnSpPr>
        <p:spPr>
          <a:xfrm>
            <a:off x="5036939" y="1030637"/>
            <a:ext cx="2735451" cy="0"/>
          </a:xfrm>
          <a:prstGeom prst="line">
            <a:avLst/>
          </a:prstGeom>
        </p:spPr>
        <p:style>
          <a:lnRef idx="3">
            <a:schemeClr val="accent1"/>
          </a:lnRef>
          <a:fillRef idx="0">
            <a:schemeClr val="accent1"/>
          </a:fillRef>
          <a:effectRef idx="2">
            <a:schemeClr val="accent1"/>
          </a:effectRef>
          <a:fontRef idx="minor">
            <a:schemeClr val="tx1"/>
          </a:fontRef>
        </p:style>
      </p:cxnSp>
      <p:sp>
        <p:nvSpPr>
          <p:cNvPr id="30" name="TextBox 29">
            <a:extLst>
              <a:ext uri="{FF2B5EF4-FFF2-40B4-BE49-F238E27FC236}">
                <a16:creationId xmlns:a16="http://schemas.microsoft.com/office/drawing/2014/main" xmlns="" id="{E7B3105D-8EB4-4F3B-9018-F1F054D77F9C}"/>
              </a:ext>
            </a:extLst>
          </p:cNvPr>
          <p:cNvSpPr txBox="1"/>
          <p:nvPr/>
        </p:nvSpPr>
        <p:spPr>
          <a:xfrm>
            <a:off x="3347632" y="3277617"/>
            <a:ext cx="1836542" cy="369332"/>
          </a:xfrm>
          <a:prstGeom prst="rect">
            <a:avLst/>
          </a:prstGeom>
          <a:noFill/>
        </p:spPr>
        <p:txBody>
          <a:bodyPr wrap="square" rtlCol="0">
            <a:spAutoFit/>
          </a:bodyPr>
          <a:lstStyle/>
          <a:p>
            <a:r>
              <a:rPr lang="en-US" dirty="0"/>
              <a:t>26.6” (67.56 cm)</a:t>
            </a:r>
          </a:p>
        </p:txBody>
      </p:sp>
      <p:pic>
        <p:nvPicPr>
          <p:cNvPr id="39" name="Picture 38">
            <a:extLst>
              <a:ext uri="{FF2B5EF4-FFF2-40B4-BE49-F238E27FC236}">
                <a16:creationId xmlns:a16="http://schemas.microsoft.com/office/drawing/2014/main" xmlns="" id="{8A6953FF-4117-4812-A365-C3D6AB38138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55812" y="677732"/>
            <a:ext cx="2891018" cy="5485632"/>
          </a:xfrm>
          <a:prstGeom prst="rect">
            <a:avLst/>
          </a:prstGeom>
        </p:spPr>
      </p:pic>
      <p:sp>
        <p:nvSpPr>
          <p:cNvPr id="42" name="TextBox 41">
            <a:extLst>
              <a:ext uri="{FF2B5EF4-FFF2-40B4-BE49-F238E27FC236}">
                <a16:creationId xmlns:a16="http://schemas.microsoft.com/office/drawing/2014/main" xmlns="" id="{903764B8-3E13-4B2E-A473-369454F80BA3}"/>
              </a:ext>
            </a:extLst>
          </p:cNvPr>
          <p:cNvSpPr txBox="1"/>
          <p:nvPr/>
        </p:nvSpPr>
        <p:spPr>
          <a:xfrm>
            <a:off x="7821269" y="3260810"/>
            <a:ext cx="1836542" cy="523220"/>
          </a:xfrm>
          <a:prstGeom prst="rect">
            <a:avLst/>
          </a:prstGeom>
          <a:noFill/>
        </p:spPr>
        <p:txBody>
          <a:bodyPr wrap="square" rtlCol="0">
            <a:spAutoFit/>
          </a:bodyPr>
          <a:lstStyle/>
          <a:p>
            <a:r>
              <a:rPr lang="en-US" dirty="0"/>
              <a:t>4.6 </a:t>
            </a:r>
            <a:r>
              <a:rPr lang="en-US" dirty="0" err="1"/>
              <a:t>lb</a:t>
            </a:r>
            <a:r>
              <a:rPr lang="en-US" dirty="0"/>
              <a:t> (2.1kg) </a:t>
            </a:r>
          </a:p>
          <a:p>
            <a:r>
              <a:rPr lang="en-US" sz="900" dirty="0">
                <a:latin typeface="Arial" panose="020B0604020202020204" pitchFamily="34" charset="0"/>
                <a:cs typeface="Arial" panose="020B0604020202020204" pitchFamily="34" charset="0"/>
              </a:rPr>
              <a:t>*with Li-Ion battery</a:t>
            </a:r>
            <a:endParaRPr lang="en-US" sz="900" dirty="0"/>
          </a:p>
        </p:txBody>
      </p:sp>
      <p:sp>
        <p:nvSpPr>
          <p:cNvPr id="46" name="TextBox 45">
            <a:extLst>
              <a:ext uri="{FF2B5EF4-FFF2-40B4-BE49-F238E27FC236}">
                <a16:creationId xmlns:a16="http://schemas.microsoft.com/office/drawing/2014/main" xmlns="" id="{0C588EDC-CA5D-40B9-936B-17E38943E472}"/>
              </a:ext>
            </a:extLst>
          </p:cNvPr>
          <p:cNvSpPr txBox="1"/>
          <p:nvPr/>
        </p:nvSpPr>
        <p:spPr>
          <a:xfrm>
            <a:off x="873277" y="1941114"/>
            <a:ext cx="1542081" cy="338554"/>
          </a:xfrm>
          <a:prstGeom prst="rect">
            <a:avLst/>
          </a:prstGeom>
          <a:noFill/>
        </p:spPr>
        <p:txBody>
          <a:bodyPr wrap="square" rtlCol="0">
            <a:spAutoFit/>
          </a:bodyPr>
          <a:lstStyle/>
          <a:p>
            <a:r>
              <a:rPr lang="en-GB" sz="1600"/>
              <a:t>480 x 272</a:t>
            </a:r>
            <a:endParaRPr lang="en-US" sz="160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xmlns="" id="{FF0BF223-592C-4104-8680-31E064838977}"/>
              </a:ext>
            </a:extLst>
          </p:cNvPr>
          <p:cNvSpPr>
            <a:spLocks noGrp="1"/>
          </p:cNvSpPr>
          <p:nvPr>
            <p:ph type="sldNum" sz="quarter" idx="12"/>
          </p:nvPr>
        </p:nvSpPr>
        <p:spPr/>
        <p:txBody>
          <a:bodyPr/>
          <a:lstStyle/>
          <a:p>
            <a:fld id="{724B462B-F185-CF49-9007-01E67AB33E47}" type="slidenum">
              <a:rPr lang="en-US" smtClean="0"/>
              <a:t>4</a:t>
            </a:fld>
            <a:endParaRPr lang="en-US" dirty="0"/>
          </a:p>
        </p:txBody>
      </p:sp>
    </p:spTree>
    <p:extLst>
      <p:ext uri="{BB962C8B-B14F-4D97-AF65-F5344CB8AC3E}">
        <p14:creationId xmlns:p14="http://schemas.microsoft.com/office/powerpoint/2010/main" val="132876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245"/>
            <a:ext cx="8184776" cy="495487"/>
          </a:xfrm>
        </p:spPr>
        <p:txBody>
          <a:bodyPr>
            <a:noAutofit/>
          </a:bodyPr>
          <a:lstStyle/>
          <a:p>
            <a:pPr algn="ctr"/>
            <a:r>
              <a:rPr lang="en-US" sz="3600" b="1"/>
              <a:t>vLoc3-Pro Sticking with the fundamentals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1971573378"/>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CA75D439-6F62-4D2C-9CCF-C8ABE0AD59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6778066" y="1314001"/>
            <a:ext cx="1752890" cy="3059592"/>
          </a:xfrm>
          <a:prstGeom prst="rect">
            <a:avLst/>
          </a:prstGeom>
        </p:spPr>
      </p:pic>
      <p:grpSp>
        <p:nvGrpSpPr>
          <p:cNvPr id="3" name="Group 2">
            <a:extLst>
              <a:ext uri="{FF2B5EF4-FFF2-40B4-BE49-F238E27FC236}">
                <a16:creationId xmlns:a16="http://schemas.microsoft.com/office/drawing/2014/main" xmlns="" id="{7EE9DE0C-D468-4B07-AE71-582B864B090C}"/>
              </a:ext>
            </a:extLst>
          </p:cNvPr>
          <p:cNvGrpSpPr/>
          <p:nvPr/>
        </p:nvGrpSpPr>
        <p:grpSpPr>
          <a:xfrm>
            <a:off x="4083128" y="1464020"/>
            <a:ext cx="1752891" cy="4506667"/>
            <a:chOff x="2096438" y="1513359"/>
            <a:chExt cx="1828181" cy="4725955"/>
          </a:xfrm>
        </p:grpSpPr>
        <p:pic>
          <p:nvPicPr>
            <p:cNvPr id="15" name="Picture 14">
              <a:extLst>
                <a:ext uri="{FF2B5EF4-FFF2-40B4-BE49-F238E27FC236}">
                  <a16:creationId xmlns:a16="http://schemas.microsoft.com/office/drawing/2014/main" xmlns="" id="{0E96F06E-C9BB-4D91-A3B7-01C96DA2C30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96438" y="1513359"/>
              <a:ext cx="1828181" cy="4725955"/>
            </a:xfrm>
            <a:prstGeom prst="rect">
              <a:avLst/>
            </a:prstGeom>
          </p:spPr>
        </p:pic>
        <p:pic>
          <p:nvPicPr>
            <p:cNvPr id="17" name="Picture 16">
              <a:extLst>
                <a:ext uri="{FF2B5EF4-FFF2-40B4-BE49-F238E27FC236}">
                  <a16:creationId xmlns:a16="http://schemas.microsoft.com/office/drawing/2014/main" xmlns="" id="{1949A416-D254-4EFF-9D2A-F47FCCF3B9F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56240" y="1996555"/>
              <a:ext cx="1321025" cy="748581"/>
            </a:xfrm>
            <a:prstGeom prst="rect">
              <a:avLst/>
            </a:prstGeom>
          </p:spPr>
        </p:pic>
      </p:grpSp>
      <p:sp>
        <p:nvSpPr>
          <p:cNvPr id="18" name="TextBox 17">
            <a:extLst>
              <a:ext uri="{FF2B5EF4-FFF2-40B4-BE49-F238E27FC236}">
                <a16:creationId xmlns:a16="http://schemas.microsoft.com/office/drawing/2014/main" xmlns="" id="{4496912D-2667-43FB-AB1F-BC632AC10B40}"/>
              </a:ext>
            </a:extLst>
          </p:cNvPr>
          <p:cNvSpPr txBox="1"/>
          <p:nvPr/>
        </p:nvSpPr>
        <p:spPr>
          <a:xfrm>
            <a:off x="1364097" y="837974"/>
            <a:ext cx="7028481" cy="369332"/>
          </a:xfrm>
          <a:prstGeom prst="rect">
            <a:avLst/>
          </a:prstGeom>
          <a:noFill/>
        </p:spPr>
        <p:txBody>
          <a:bodyPr wrap="square" rtlCol="0">
            <a:spAutoFit/>
          </a:bodyPr>
          <a:lstStyle/>
          <a:p>
            <a:r>
              <a:rPr lang="en-US"/>
              <a:t>Moving towards the future while still  keeping the familiar classic feel.</a:t>
            </a:r>
          </a:p>
        </p:txBody>
      </p:sp>
      <p:sp>
        <p:nvSpPr>
          <p:cNvPr id="16" name="TextBox 15">
            <a:extLst>
              <a:ext uri="{FF2B5EF4-FFF2-40B4-BE49-F238E27FC236}">
                <a16:creationId xmlns:a16="http://schemas.microsoft.com/office/drawing/2014/main" xmlns="" id="{F1E10DB2-410C-4F78-A2E3-07FFF11EB80B}"/>
              </a:ext>
            </a:extLst>
          </p:cNvPr>
          <p:cNvSpPr txBox="1"/>
          <p:nvPr/>
        </p:nvSpPr>
        <p:spPr>
          <a:xfrm>
            <a:off x="4392034" y="5930700"/>
            <a:ext cx="1135078" cy="369332"/>
          </a:xfrm>
          <a:prstGeom prst="rect">
            <a:avLst/>
          </a:prstGeom>
          <a:noFill/>
        </p:spPr>
        <p:txBody>
          <a:bodyPr wrap="square" rtlCol="0">
            <a:spAutoFit/>
          </a:bodyPr>
          <a:lstStyle/>
          <a:p>
            <a:r>
              <a:rPr lang="en-US" dirty="0"/>
              <a:t>vLoc3-Pro</a:t>
            </a:r>
          </a:p>
        </p:txBody>
      </p:sp>
      <p:sp>
        <p:nvSpPr>
          <p:cNvPr id="19" name="TextBox 18">
            <a:extLst>
              <a:ext uri="{FF2B5EF4-FFF2-40B4-BE49-F238E27FC236}">
                <a16:creationId xmlns:a16="http://schemas.microsoft.com/office/drawing/2014/main" xmlns="" id="{960ED5F2-2111-497C-93CC-B617B4DABADF}"/>
              </a:ext>
            </a:extLst>
          </p:cNvPr>
          <p:cNvSpPr txBox="1"/>
          <p:nvPr/>
        </p:nvSpPr>
        <p:spPr>
          <a:xfrm>
            <a:off x="7175462" y="4371808"/>
            <a:ext cx="1135078" cy="369332"/>
          </a:xfrm>
          <a:prstGeom prst="rect">
            <a:avLst/>
          </a:prstGeom>
          <a:noFill/>
        </p:spPr>
        <p:txBody>
          <a:bodyPr wrap="square" rtlCol="0">
            <a:spAutoFit/>
          </a:bodyPr>
          <a:lstStyle/>
          <a:p>
            <a:r>
              <a:rPr lang="en-US"/>
              <a:t>vLocPro2</a:t>
            </a:r>
          </a:p>
        </p:txBody>
      </p:sp>
      <p:sp>
        <p:nvSpPr>
          <p:cNvPr id="5" name="Slide Number Placeholder 4">
            <a:extLst>
              <a:ext uri="{FF2B5EF4-FFF2-40B4-BE49-F238E27FC236}">
                <a16:creationId xmlns:a16="http://schemas.microsoft.com/office/drawing/2014/main" xmlns="" id="{41CCEFA3-485A-4436-9AF8-3CA4B1A53B98}"/>
              </a:ext>
            </a:extLst>
          </p:cNvPr>
          <p:cNvSpPr>
            <a:spLocks noGrp="1"/>
          </p:cNvSpPr>
          <p:nvPr>
            <p:ph type="sldNum" sz="quarter" idx="12"/>
          </p:nvPr>
        </p:nvSpPr>
        <p:spPr/>
        <p:txBody>
          <a:bodyPr/>
          <a:lstStyle/>
          <a:p>
            <a:fld id="{724B462B-F185-CF49-9007-01E67AB33E47}" type="slidenum">
              <a:rPr lang="en-US" smtClean="0"/>
              <a:t>5</a:t>
            </a:fld>
            <a:endParaRPr lang="en-US" dirty="0"/>
          </a:p>
        </p:txBody>
      </p:sp>
    </p:spTree>
    <p:extLst>
      <p:ext uri="{BB962C8B-B14F-4D97-AF65-F5344CB8AC3E}">
        <p14:creationId xmlns:p14="http://schemas.microsoft.com/office/powerpoint/2010/main" val="2466258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245"/>
            <a:ext cx="8184776" cy="495487"/>
          </a:xfrm>
        </p:spPr>
        <p:txBody>
          <a:bodyPr>
            <a:noAutofit/>
          </a:bodyPr>
          <a:lstStyle/>
          <a:p>
            <a:pPr algn="ctr"/>
            <a:r>
              <a:rPr lang="en-US" sz="3600" b="1"/>
              <a:t>vLoc3-Pro Sticking with the fundamentals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364134" y="226788"/>
            <a:ext cx="2336800" cy="406400"/>
          </a:xfrm>
        </p:spPr>
      </p:pic>
      <p:cxnSp>
        <p:nvCxnSpPr>
          <p:cNvPr id="6" name="Straight Connector 5"/>
          <p:cNvCxnSpPr/>
          <p:nvPr/>
        </p:nvCxnSpPr>
        <p:spPr>
          <a:xfrm>
            <a:off x="577516" y="677732"/>
            <a:ext cx="113257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a:t>Vivax-Metrotech Corp. Confidential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a:t>10/18/2016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00"/>
                  </a:ext>
                </a:extLst>
              </a:tr>
            </a:tbl>
          </a:graphicData>
        </a:graphic>
      </p:graphicFrame>
      <p:cxnSp>
        <p:nvCxnSpPr>
          <p:cNvPr id="7" name="Straight Connector 6"/>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562988869"/>
              </p:ext>
            </p:extLst>
          </p:nvPr>
        </p:nvGraphicFramePr>
        <p:xfrm>
          <a:off x="-32084" y="6500261"/>
          <a:ext cx="12224084" cy="365760"/>
        </p:xfrm>
        <a:graphic>
          <a:graphicData uri="http://schemas.openxmlformats.org/drawingml/2006/table">
            <a:tbl>
              <a:tblPr firstRow="1" bandRow="1">
                <a:tableStyleId>{5C22544A-7EE6-4342-B048-85BDC9FD1C3A}</a:tableStyleId>
              </a:tblPr>
              <a:tblGrid>
                <a:gridCol w="4074695">
                  <a:extLst>
                    <a:ext uri="{9D8B030D-6E8A-4147-A177-3AD203B41FA5}">
                      <a16:colId xmlns:a16="http://schemas.microsoft.com/office/drawing/2014/main" xmlns="" val="20000"/>
                    </a:ext>
                  </a:extLst>
                </a:gridCol>
                <a:gridCol w="4112225">
                  <a:extLst>
                    <a:ext uri="{9D8B030D-6E8A-4147-A177-3AD203B41FA5}">
                      <a16:colId xmlns:a16="http://schemas.microsoft.com/office/drawing/2014/main" xmlns="" val="20001"/>
                    </a:ext>
                  </a:extLst>
                </a:gridCol>
                <a:gridCol w="4037164">
                  <a:extLst>
                    <a:ext uri="{9D8B030D-6E8A-4147-A177-3AD203B41FA5}">
                      <a16:colId xmlns:a16="http://schemas.microsoft.com/office/drawing/2014/main" xmlns="" val="20002"/>
                    </a:ext>
                  </a:extLst>
                </a:gridCol>
              </a:tblGrid>
              <a:tr h="34971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10" name="Straight Connector 9"/>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04859" y="994280"/>
            <a:ext cx="3035401" cy="461665"/>
          </a:xfrm>
          <a:prstGeom prst="rect">
            <a:avLst/>
          </a:prstGeom>
          <a:noFill/>
        </p:spPr>
        <p:txBody>
          <a:bodyPr wrap="square" rtlCol="0">
            <a:spAutoFit/>
          </a:bodyPr>
          <a:lstStyle/>
          <a:p>
            <a:r>
              <a:rPr lang="en-GB" sz="2400" b="1"/>
              <a:t>Classic Locate Screen</a:t>
            </a:r>
          </a:p>
        </p:txBody>
      </p:sp>
      <p:sp>
        <p:nvSpPr>
          <p:cNvPr id="5" name="TextBox 4"/>
          <p:cNvSpPr txBox="1"/>
          <p:nvPr/>
        </p:nvSpPr>
        <p:spPr>
          <a:xfrm>
            <a:off x="5475216" y="1465337"/>
            <a:ext cx="6598798" cy="4247317"/>
          </a:xfrm>
          <a:prstGeom prst="rect">
            <a:avLst/>
          </a:prstGeom>
          <a:noFill/>
        </p:spPr>
        <p:txBody>
          <a:bodyPr wrap="square" rtlCol="0">
            <a:spAutoFit/>
          </a:bodyPr>
          <a:lstStyle/>
          <a:p>
            <a:pPr marL="285750" indent="-285750">
              <a:buFont typeface="Arial" panose="020B0604020202020204" pitchFamily="34" charset="0"/>
              <a:buChar char="•"/>
            </a:pPr>
            <a:r>
              <a:rPr lang="en-GB" dirty="0"/>
              <a:t>Widely adopted internationally by locate professionals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Familiar locate screen for users on vLoc1  or vLoc2 series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Quick learning curve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Fast response over target lines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Highly visible, intuitive icons and colors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Simultaneous depth and current measurements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Classic locate modes with the addition of Omni directional mode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Instant distortion alert </a:t>
            </a:r>
          </a:p>
        </p:txBody>
      </p:sp>
      <p:pic>
        <p:nvPicPr>
          <p:cNvPr id="3" name="Picture 2">
            <a:extLst>
              <a:ext uri="{FF2B5EF4-FFF2-40B4-BE49-F238E27FC236}">
                <a16:creationId xmlns:a16="http://schemas.microsoft.com/office/drawing/2014/main" xmlns="" id="{C8A2676D-FF1D-49A7-8931-E4B0AC090B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1692000"/>
            <a:ext cx="4389120" cy="4587240"/>
          </a:xfrm>
          <a:prstGeom prst="rect">
            <a:avLst/>
          </a:prstGeom>
        </p:spPr>
      </p:pic>
      <p:pic>
        <p:nvPicPr>
          <p:cNvPr id="14" name="Picture 13">
            <a:extLst>
              <a:ext uri="{FF2B5EF4-FFF2-40B4-BE49-F238E27FC236}">
                <a16:creationId xmlns:a16="http://schemas.microsoft.com/office/drawing/2014/main" xmlns="" id="{5FF33CB5-5E46-45F7-A72D-823F9EF68DFC}"/>
              </a:ext>
            </a:extLst>
          </p:cNvPr>
          <p:cNvPicPr>
            <a:picLocks noChangeAspect="1"/>
          </p:cNvPicPr>
          <p:nvPr/>
        </p:nvPicPr>
        <p:blipFill>
          <a:blip r:embed="rId4"/>
          <a:stretch>
            <a:fillRect/>
          </a:stretch>
        </p:blipFill>
        <p:spPr>
          <a:xfrm>
            <a:off x="1204083" y="2733402"/>
            <a:ext cx="3641158" cy="2063323"/>
          </a:xfrm>
          <a:prstGeom prst="rect">
            <a:avLst/>
          </a:prstGeom>
        </p:spPr>
      </p:pic>
      <p:sp>
        <p:nvSpPr>
          <p:cNvPr id="13" name="Slide Number Placeholder 12">
            <a:extLst>
              <a:ext uri="{FF2B5EF4-FFF2-40B4-BE49-F238E27FC236}">
                <a16:creationId xmlns:a16="http://schemas.microsoft.com/office/drawing/2014/main" xmlns="" id="{B649354C-26A5-4852-BCD3-31F54DB86C23}"/>
              </a:ext>
            </a:extLst>
          </p:cNvPr>
          <p:cNvSpPr>
            <a:spLocks noGrp="1"/>
          </p:cNvSpPr>
          <p:nvPr>
            <p:ph type="sldNum" sz="quarter" idx="12"/>
          </p:nvPr>
        </p:nvSpPr>
        <p:spPr/>
        <p:txBody>
          <a:bodyPr/>
          <a:lstStyle/>
          <a:p>
            <a:fld id="{724B462B-F185-CF49-9007-01E67AB33E47}" type="slidenum">
              <a:rPr lang="en-US" smtClean="0"/>
              <a:t>6</a:t>
            </a:fld>
            <a:endParaRPr lang="en-US" dirty="0"/>
          </a:p>
        </p:txBody>
      </p:sp>
    </p:spTree>
    <p:extLst>
      <p:ext uri="{BB962C8B-B14F-4D97-AF65-F5344CB8AC3E}">
        <p14:creationId xmlns:p14="http://schemas.microsoft.com/office/powerpoint/2010/main" val="4030452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nvPr>
        </p:nvGraphicFramePr>
        <p:xfrm>
          <a:off x="0" y="6500261"/>
          <a:ext cx="12192000" cy="3657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20000"/>
                    </a:ext>
                  </a:extLst>
                </a:gridCol>
                <a:gridCol w="4101432">
                  <a:extLst>
                    <a:ext uri="{9D8B030D-6E8A-4147-A177-3AD203B41FA5}">
                      <a16:colId xmlns:a16="http://schemas.microsoft.com/office/drawing/2014/main" xmlns="" val="20001"/>
                    </a:ext>
                  </a:extLst>
                </a:gridCol>
                <a:gridCol w="4026568">
                  <a:extLst>
                    <a:ext uri="{9D8B030D-6E8A-4147-A177-3AD203B41FA5}">
                      <a16:colId xmlns:a16="http://schemas.microsoft.com/office/drawing/2014/main" xmlns="" val="20002"/>
                    </a:ext>
                  </a:extLst>
                </a:gridCol>
              </a:tblGrid>
              <a:tr h="34971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6" name="Straight Connector 5"/>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Rectangle 2">
            <a:extLst>
              <a:ext uri="{FF2B5EF4-FFF2-40B4-BE49-F238E27FC236}">
                <a16:creationId xmlns:a16="http://schemas.microsoft.com/office/drawing/2014/main" xmlns="" id="{EE7332A4-8D3E-47F8-AF9C-DD637888F584}"/>
              </a:ext>
            </a:extLst>
          </p:cNvPr>
          <p:cNvSpPr>
            <a:spLocks noChangeArrowheads="1"/>
          </p:cNvSpPr>
          <p:nvPr/>
        </p:nvSpPr>
        <p:spPr bwMode="auto">
          <a:xfrm>
            <a:off x="997675" y="173651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3" descr="20180416 vLoc3-Pro line drew-09">
            <a:extLst>
              <a:ext uri="{FF2B5EF4-FFF2-40B4-BE49-F238E27FC236}">
                <a16:creationId xmlns:a16="http://schemas.microsoft.com/office/drawing/2014/main" xmlns="" id="{A5BDC30D-4F52-4918-A29B-80C5762CC8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262" t="28737" r="39119"/>
          <a:stretch/>
        </p:blipFill>
        <p:spPr bwMode="auto">
          <a:xfrm>
            <a:off x="6100133" y="1965115"/>
            <a:ext cx="2145055" cy="44034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xmlns="" id="{065718E0-DA12-471E-AD1C-D38095B9AFBD}"/>
              </a:ext>
            </a:extLst>
          </p:cNvPr>
          <p:cNvSpPr>
            <a:spLocks noChangeArrowheads="1"/>
          </p:cNvSpPr>
          <p:nvPr/>
        </p:nvSpPr>
        <p:spPr bwMode="auto">
          <a:xfrm>
            <a:off x="1358038" y="424476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9" name="Picture 82" descr="20180413-1 vLoc3-Pro line drew-25">
            <a:extLst>
              <a:ext uri="{FF2B5EF4-FFF2-40B4-BE49-F238E27FC236}">
                <a16:creationId xmlns:a16="http://schemas.microsoft.com/office/drawing/2014/main" xmlns="" id="{7D3F9311-EAEF-4E7E-AF54-165FBA8D5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90" y="1785154"/>
            <a:ext cx="3614120" cy="46545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87856385-4952-43FC-8B7E-3BC7DFF438C3}"/>
              </a:ext>
            </a:extLst>
          </p:cNvPr>
          <p:cNvPicPr>
            <a:picLocks noChangeAspect="1"/>
          </p:cNvPicPr>
          <p:nvPr/>
        </p:nvPicPr>
        <p:blipFill>
          <a:blip r:embed="rId5"/>
          <a:stretch>
            <a:fillRect/>
          </a:stretch>
        </p:blipFill>
        <p:spPr>
          <a:xfrm>
            <a:off x="6292151" y="929334"/>
            <a:ext cx="1862678" cy="1055517"/>
          </a:xfrm>
          <a:prstGeom prst="rect">
            <a:avLst/>
          </a:prstGeom>
          <a:ln>
            <a:solidFill>
              <a:schemeClr val="tx1"/>
            </a:solidFill>
          </a:ln>
        </p:spPr>
      </p:pic>
      <p:pic>
        <p:nvPicPr>
          <p:cNvPr id="12" name="Picture 11">
            <a:extLst>
              <a:ext uri="{FF2B5EF4-FFF2-40B4-BE49-F238E27FC236}">
                <a16:creationId xmlns:a16="http://schemas.microsoft.com/office/drawing/2014/main" xmlns="" id="{6F1070C6-B97D-40F3-9BC7-EDB8EBBF2E30}"/>
              </a:ext>
            </a:extLst>
          </p:cNvPr>
          <p:cNvPicPr>
            <a:picLocks noChangeAspect="1"/>
          </p:cNvPicPr>
          <p:nvPr/>
        </p:nvPicPr>
        <p:blipFill rotWithShape="1">
          <a:blip r:embed="rId6"/>
          <a:srcRect l="37804" t="14956" r="9243" b="2798"/>
          <a:stretch/>
        </p:blipFill>
        <p:spPr>
          <a:xfrm>
            <a:off x="1790701" y="3115691"/>
            <a:ext cx="895350" cy="2085974"/>
          </a:xfrm>
          <a:prstGeom prst="rect">
            <a:avLst/>
          </a:prstGeom>
        </p:spPr>
      </p:pic>
      <p:pic>
        <p:nvPicPr>
          <p:cNvPr id="14" name="Picture 13">
            <a:extLst>
              <a:ext uri="{FF2B5EF4-FFF2-40B4-BE49-F238E27FC236}">
                <a16:creationId xmlns:a16="http://schemas.microsoft.com/office/drawing/2014/main" xmlns="" id="{5DAD625D-7552-4328-A6FE-B0B477053100}"/>
              </a:ext>
            </a:extLst>
          </p:cNvPr>
          <p:cNvPicPr>
            <a:picLocks noChangeAspect="1"/>
          </p:cNvPicPr>
          <p:nvPr/>
        </p:nvPicPr>
        <p:blipFill rotWithShape="1">
          <a:blip r:embed="rId7"/>
          <a:srcRect l="38542" t="17779" r="40000" b="6010"/>
          <a:stretch/>
        </p:blipFill>
        <p:spPr>
          <a:xfrm>
            <a:off x="7018351" y="3043775"/>
            <a:ext cx="451688" cy="2406314"/>
          </a:xfrm>
          <a:prstGeom prst="rect">
            <a:avLst/>
          </a:prstGeom>
        </p:spPr>
      </p:pic>
      <p:pic>
        <p:nvPicPr>
          <p:cNvPr id="16" name="Picture 15">
            <a:extLst>
              <a:ext uri="{FF2B5EF4-FFF2-40B4-BE49-F238E27FC236}">
                <a16:creationId xmlns:a16="http://schemas.microsoft.com/office/drawing/2014/main" xmlns="" id="{BE3540FC-E7A1-4D82-BD16-0972119BAF18}"/>
              </a:ext>
            </a:extLst>
          </p:cNvPr>
          <p:cNvPicPr>
            <a:picLocks noChangeAspect="1"/>
          </p:cNvPicPr>
          <p:nvPr/>
        </p:nvPicPr>
        <p:blipFill rotWithShape="1">
          <a:blip r:embed="rId8"/>
          <a:srcRect l="22330" t="20529" r="21564" b="7137"/>
          <a:stretch/>
        </p:blipFill>
        <p:spPr>
          <a:xfrm>
            <a:off x="8358922" y="3017742"/>
            <a:ext cx="1240927" cy="2399780"/>
          </a:xfrm>
          <a:prstGeom prst="rect">
            <a:avLst/>
          </a:prstGeom>
        </p:spPr>
      </p:pic>
      <p:pic>
        <p:nvPicPr>
          <p:cNvPr id="17" name="Picture 16">
            <a:extLst>
              <a:ext uri="{FF2B5EF4-FFF2-40B4-BE49-F238E27FC236}">
                <a16:creationId xmlns:a16="http://schemas.microsoft.com/office/drawing/2014/main" xmlns="" id="{AA8C38A7-BD48-4A27-84B1-FF8CD7848C67}"/>
              </a:ext>
            </a:extLst>
          </p:cNvPr>
          <p:cNvPicPr>
            <a:picLocks noChangeAspect="1"/>
          </p:cNvPicPr>
          <p:nvPr/>
        </p:nvPicPr>
        <p:blipFill>
          <a:blip r:embed="rId9"/>
          <a:stretch>
            <a:fillRect/>
          </a:stretch>
        </p:blipFill>
        <p:spPr>
          <a:xfrm>
            <a:off x="8293319" y="929334"/>
            <a:ext cx="1862678" cy="1055518"/>
          </a:xfrm>
          <a:prstGeom prst="rect">
            <a:avLst/>
          </a:prstGeom>
          <a:ln>
            <a:solidFill>
              <a:schemeClr val="tx1"/>
            </a:solidFill>
          </a:ln>
        </p:spPr>
      </p:pic>
      <p:pic>
        <p:nvPicPr>
          <p:cNvPr id="50" name="Picture 13" descr="20180416 vLoc3-Pro line drew-09">
            <a:extLst>
              <a:ext uri="{FF2B5EF4-FFF2-40B4-BE49-F238E27FC236}">
                <a16:creationId xmlns:a16="http://schemas.microsoft.com/office/drawing/2014/main" xmlns="" id="{7B8143ED-20C2-48D0-9D8C-D0BFF341D8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976" t="29266" r="40208" b="53666"/>
          <a:stretch/>
        </p:blipFill>
        <p:spPr bwMode="auto">
          <a:xfrm>
            <a:off x="8221760" y="1992332"/>
            <a:ext cx="1783212" cy="105459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20180416 vLoc3-Pro line drew-09">
            <a:extLst>
              <a:ext uri="{FF2B5EF4-FFF2-40B4-BE49-F238E27FC236}">
                <a16:creationId xmlns:a16="http://schemas.microsoft.com/office/drawing/2014/main" xmlns="" id="{45100704-89F8-4297-ACD4-1914637A13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897" t="29971" r="1930" b="-1"/>
          <a:stretch/>
        </p:blipFill>
        <p:spPr bwMode="auto">
          <a:xfrm>
            <a:off x="10196920" y="2037236"/>
            <a:ext cx="1958272" cy="432728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3" descr="20180416 vLoc3-Pro line drew-09">
            <a:extLst>
              <a:ext uri="{FF2B5EF4-FFF2-40B4-BE49-F238E27FC236}">
                <a16:creationId xmlns:a16="http://schemas.microsoft.com/office/drawing/2014/main" xmlns="" id="{1A03E641-5DC1-4DA1-9A14-2EBC8DF9E5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897" t="85058" r="965" b="-1"/>
          <a:stretch/>
        </p:blipFill>
        <p:spPr bwMode="auto">
          <a:xfrm>
            <a:off x="8183280" y="5452333"/>
            <a:ext cx="2082757" cy="92335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xmlns="" id="{21F4A036-7061-4878-A500-0B5DCD244F17}"/>
              </a:ext>
            </a:extLst>
          </p:cNvPr>
          <p:cNvPicPr>
            <a:picLocks noChangeAspect="1"/>
          </p:cNvPicPr>
          <p:nvPr/>
        </p:nvPicPr>
        <p:blipFill>
          <a:blip r:embed="rId5"/>
          <a:stretch>
            <a:fillRect/>
          </a:stretch>
        </p:blipFill>
        <p:spPr>
          <a:xfrm>
            <a:off x="10299203" y="929334"/>
            <a:ext cx="1862678" cy="1055517"/>
          </a:xfrm>
          <a:prstGeom prst="rect">
            <a:avLst/>
          </a:prstGeom>
          <a:ln>
            <a:solidFill>
              <a:schemeClr val="tx1"/>
            </a:solidFill>
          </a:ln>
        </p:spPr>
      </p:pic>
      <p:pic>
        <p:nvPicPr>
          <p:cNvPr id="19" name="Picture 18">
            <a:extLst>
              <a:ext uri="{FF2B5EF4-FFF2-40B4-BE49-F238E27FC236}">
                <a16:creationId xmlns:a16="http://schemas.microsoft.com/office/drawing/2014/main" xmlns="" id="{3AB60312-DD49-451D-9EF3-4FE5C7FE4021}"/>
              </a:ext>
            </a:extLst>
          </p:cNvPr>
          <p:cNvPicPr>
            <a:picLocks noChangeAspect="1"/>
          </p:cNvPicPr>
          <p:nvPr/>
        </p:nvPicPr>
        <p:blipFill rotWithShape="1">
          <a:blip r:embed="rId10"/>
          <a:srcRect l="6709" t="36901" r="18532" b="37227"/>
          <a:stretch/>
        </p:blipFill>
        <p:spPr>
          <a:xfrm rot="16200000">
            <a:off x="10046081" y="3919384"/>
            <a:ext cx="2466209" cy="568977"/>
          </a:xfrm>
          <a:prstGeom prst="rect">
            <a:avLst/>
          </a:prstGeom>
        </p:spPr>
      </p:pic>
      <p:graphicFrame>
        <p:nvGraphicFramePr>
          <p:cNvPr id="20" name="Table 19">
            <a:extLst>
              <a:ext uri="{FF2B5EF4-FFF2-40B4-BE49-F238E27FC236}">
                <a16:creationId xmlns:a16="http://schemas.microsoft.com/office/drawing/2014/main" xmlns="" id="{D45F9FD7-7169-4B51-AE5E-48BA6935E882}"/>
              </a:ext>
            </a:extLst>
          </p:cNvPr>
          <p:cNvGraphicFramePr>
            <a:graphicFrameLocks noGrp="1"/>
          </p:cNvGraphicFramePr>
          <p:nvPr>
            <p:extLst/>
          </p:nvPr>
        </p:nvGraphicFramePr>
        <p:xfrm>
          <a:off x="403314" y="726252"/>
          <a:ext cx="5745138" cy="1055516"/>
        </p:xfrm>
        <a:graphic>
          <a:graphicData uri="http://schemas.openxmlformats.org/drawingml/2006/table">
            <a:tbl>
              <a:tblPr firstRow="1" firstCol="1" bandRow="1">
                <a:tableStyleId>{2D5ABB26-0587-4C30-8999-92F81FD0307C}</a:tableStyleId>
              </a:tblPr>
              <a:tblGrid>
                <a:gridCol w="5745138">
                  <a:extLst>
                    <a:ext uri="{9D8B030D-6E8A-4147-A177-3AD203B41FA5}">
                      <a16:colId xmlns:a16="http://schemas.microsoft.com/office/drawing/2014/main" xmlns="" val="2981715509"/>
                    </a:ext>
                  </a:extLst>
                </a:gridCol>
              </a:tblGrid>
              <a:tr h="1055516">
                <a:tc>
                  <a:txBody>
                    <a:bodyPr/>
                    <a:lstStyle/>
                    <a:p>
                      <a:pPr marL="0" marR="0" algn="just">
                        <a:lnSpc>
                          <a:spcPct val="115000"/>
                        </a:lnSpc>
                        <a:spcBef>
                          <a:spcPts val="100"/>
                        </a:spcBef>
                        <a:spcAft>
                          <a:spcPts val="0"/>
                        </a:spcAft>
                      </a:pPr>
                      <a:r>
                        <a:rPr lang="en-GB" sz="1200" kern="100" dirty="0">
                          <a:effectLst/>
                          <a:latin typeface="Arial" panose="020B0604020202020204" pitchFamily="34" charset="0"/>
                          <a:cs typeface="Arial" panose="020B0604020202020204" pitchFamily="34" charset="0"/>
                        </a:rPr>
                        <a:t>When you see the two double ended arrows around an icon, this means that the line is detectable regardless of locator blade orientation. It is very useful for quickly checking an area for buried lines using a grid search as one sweep will catch all locatable lines. In the classic screen the Omni feature is available in the “Peak” and “Broad peak” modes</a:t>
                      </a:r>
                      <a:r>
                        <a:rPr lang="x-none" sz="1200" kern="100" dirty="0">
                          <a:effectLst/>
                          <a:latin typeface="Arial" panose="020B0604020202020204" pitchFamily="34" charset="0"/>
                          <a:cs typeface="Arial" panose="020B0604020202020204" pitchFamily="34" charset="0"/>
                        </a:rPr>
                        <a:t>.</a:t>
                      </a:r>
                      <a:endParaRPr lang="en-US" sz="12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xmlns="" val="1887827918"/>
                  </a:ext>
                </a:extLst>
              </a:tr>
            </a:tbl>
          </a:graphicData>
        </a:graphic>
      </p:graphicFrame>
      <p:pic>
        <p:nvPicPr>
          <p:cNvPr id="63" name="Picture 62" descr="\\shmrksrv\MrkDocCenter\User Handbook\Locator\vLoc Series 3\vLoc3-Pro\20180324 vLoc3-Pro line drew-50.png">
            <a:extLst>
              <a:ext uri="{FF2B5EF4-FFF2-40B4-BE49-F238E27FC236}">
                <a16:creationId xmlns:a16="http://schemas.microsoft.com/office/drawing/2014/main" xmlns="" id="{860C25E9-A56D-4AEA-BB67-E83F451F16A0}"/>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3314" y="218804"/>
            <a:ext cx="467474" cy="429543"/>
          </a:xfrm>
          <a:prstGeom prst="rect">
            <a:avLst/>
          </a:prstGeom>
          <a:noFill/>
          <a:ln>
            <a:noFill/>
          </a:ln>
        </p:spPr>
      </p:pic>
      <p:sp>
        <p:nvSpPr>
          <p:cNvPr id="23" name="Rectangle 22">
            <a:extLst>
              <a:ext uri="{FF2B5EF4-FFF2-40B4-BE49-F238E27FC236}">
                <a16:creationId xmlns:a16="http://schemas.microsoft.com/office/drawing/2014/main" xmlns="" id="{39490E1F-BD30-4454-8147-8879D29AA47F}"/>
              </a:ext>
            </a:extLst>
          </p:cNvPr>
          <p:cNvSpPr/>
          <p:nvPr/>
        </p:nvSpPr>
        <p:spPr>
          <a:xfrm>
            <a:off x="972851" y="267836"/>
            <a:ext cx="3134191" cy="369332"/>
          </a:xfrm>
          <a:prstGeom prst="rect">
            <a:avLst/>
          </a:prstGeom>
        </p:spPr>
        <p:txBody>
          <a:bodyPr wrap="none">
            <a:spAutoFit/>
          </a:bodyPr>
          <a:lstStyle/>
          <a:p>
            <a:r>
              <a:rPr lang="en-US" dirty="0">
                <a:latin typeface="Arial" panose="020B0604020202020204" pitchFamily="34" charset="0"/>
                <a:ea typeface="SimSun" panose="02010600030101010101" pitchFamily="2" charset="-122"/>
                <a:cs typeface="Arial" panose="020B0604020202020204" pitchFamily="34" charset="0"/>
              </a:rPr>
              <a:t>Omni Peak Response Mode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388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nvPr>
        </p:nvGraphicFramePr>
        <p:xfrm>
          <a:off x="0" y="6500261"/>
          <a:ext cx="12192000" cy="3657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20000"/>
                    </a:ext>
                  </a:extLst>
                </a:gridCol>
                <a:gridCol w="4101432">
                  <a:extLst>
                    <a:ext uri="{9D8B030D-6E8A-4147-A177-3AD203B41FA5}">
                      <a16:colId xmlns:a16="http://schemas.microsoft.com/office/drawing/2014/main" xmlns="" val="20001"/>
                    </a:ext>
                  </a:extLst>
                </a:gridCol>
                <a:gridCol w="4026568">
                  <a:extLst>
                    <a:ext uri="{9D8B030D-6E8A-4147-A177-3AD203B41FA5}">
                      <a16:colId xmlns:a16="http://schemas.microsoft.com/office/drawing/2014/main" xmlns="" val="20002"/>
                    </a:ext>
                  </a:extLst>
                </a:gridCol>
              </a:tblGrid>
              <a:tr h="34971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6" name="Straight Connector 5"/>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Rectangle 17">
            <a:extLst>
              <a:ext uri="{FF2B5EF4-FFF2-40B4-BE49-F238E27FC236}">
                <a16:creationId xmlns:a16="http://schemas.microsoft.com/office/drawing/2014/main" xmlns="" id="{9D0DD242-1F82-4C54-B95E-C73C1D75DCD4}"/>
              </a:ext>
            </a:extLst>
          </p:cNvPr>
          <p:cNvSpPr>
            <a:spLocks noChangeArrowheads="1"/>
          </p:cNvSpPr>
          <p:nvPr/>
        </p:nvSpPr>
        <p:spPr bwMode="auto">
          <a:xfrm>
            <a:off x="376402" y="72733"/>
            <a:ext cx="1131222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3958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1"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C</a:t>
            </a:r>
            <a:r>
              <a:rPr kumimoji="0" lang="en-US" altLang="en-US" sz="1400" b="1" i="1" u="none" strike="noStrike" cap="none" normalizeH="0" baseline="0" dirty="0" bmk="">
                <a:ln>
                  <a:noFill/>
                </a:ln>
                <a:solidFill>
                  <a:schemeClr val="tx1"/>
                </a:solidFill>
                <a:effectLst/>
                <a:latin typeface="Arial" panose="020B0604020202020204" pitchFamily="34" charset="0"/>
                <a:cs typeface="Times New Roman" panose="02020603050405020304" pitchFamily="18" charset="0"/>
              </a:rPr>
              <a:t>lassic Locating Modes (Response)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bmk="">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The vLoc3-Pro receiver has an array of six antennas, and these can be toggled through different configurations (modes) to provide different responses to the signals radiating from buried utilities. The modes are:</a:t>
            </a:r>
            <a:endParaRPr kumimoji="0" lang="en-US" altLang="en-US" sz="900" b="0" i="0" u="none" strike="noStrike" cap="none" normalizeH="0" baseline="0" dirty="0" bmk="">
              <a:ln>
                <a:noFill/>
              </a:ln>
              <a:solidFill>
                <a:schemeClr val="tx1"/>
              </a:solidFill>
              <a:effectLst/>
            </a:endParaRPr>
          </a:p>
        </p:txBody>
      </p:sp>
      <p:sp>
        <p:nvSpPr>
          <p:cNvPr id="33" name="Rectangle 18">
            <a:extLst>
              <a:ext uri="{FF2B5EF4-FFF2-40B4-BE49-F238E27FC236}">
                <a16:creationId xmlns:a16="http://schemas.microsoft.com/office/drawing/2014/main" xmlns="" id="{03F8B3B4-B908-40D2-82F7-3C56234AB2CF}"/>
              </a:ext>
            </a:extLst>
          </p:cNvPr>
          <p:cNvSpPr>
            <a:spLocks noChangeArrowheads="1"/>
          </p:cNvSpPr>
          <p:nvPr/>
        </p:nvSpPr>
        <p:spPr bwMode="auto">
          <a:xfrm>
            <a:off x="510409" y="9963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22">
            <a:extLst>
              <a:ext uri="{FF2B5EF4-FFF2-40B4-BE49-F238E27FC236}">
                <a16:creationId xmlns:a16="http://schemas.microsoft.com/office/drawing/2014/main" xmlns="" id="{4091AE37-4C36-4075-95CF-B447B407C5E3}"/>
              </a:ext>
            </a:extLst>
          </p:cNvPr>
          <p:cNvSpPr>
            <a:spLocks noChangeArrowheads="1"/>
          </p:cNvSpPr>
          <p:nvPr/>
        </p:nvSpPr>
        <p:spPr bwMode="auto">
          <a:xfrm>
            <a:off x="510409" y="21870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28">
            <a:extLst>
              <a:ext uri="{FF2B5EF4-FFF2-40B4-BE49-F238E27FC236}">
                <a16:creationId xmlns:a16="http://schemas.microsoft.com/office/drawing/2014/main" xmlns="" id="{88E1E1BD-9C49-46E3-96A9-0E3712E24AC0}"/>
              </a:ext>
            </a:extLst>
          </p:cNvPr>
          <p:cNvSpPr>
            <a:spLocks noChangeArrowheads="1"/>
          </p:cNvSpPr>
          <p:nvPr/>
        </p:nvSpPr>
        <p:spPr bwMode="auto">
          <a:xfrm>
            <a:off x="510409" y="41777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xmlns="" id="{6B7F63E2-006C-4312-BB2B-EFA050AE8667}"/>
              </a:ext>
            </a:extLst>
          </p:cNvPr>
          <p:cNvGraphicFramePr>
            <a:graphicFrameLocks noGrp="1"/>
          </p:cNvGraphicFramePr>
          <p:nvPr>
            <p:extLst/>
          </p:nvPr>
        </p:nvGraphicFramePr>
        <p:xfrm>
          <a:off x="4743932" y="4978197"/>
          <a:ext cx="3456940" cy="1509395"/>
        </p:xfrm>
        <a:graphic>
          <a:graphicData uri="http://schemas.openxmlformats.org/drawingml/2006/table">
            <a:tbl>
              <a:tblPr firstRow="1" firstCol="1" bandRow="1">
                <a:tableStyleId>{5C22544A-7EE6-4342-B048-85BDC9FD1C3A}</a:tableStyleId>
              </a:tblPr>
              <a:tblGrid>
                <a:gridCol w="3456940">
                  <a:extLst>
                    <a:ext uri="{9D8B030D-6E8A-4147-A177-3AD203B41FA5}">
                      <a16:colId xmlns:a16="http://schemas.microsoft.com/office/drawing/2014/main" xmlns="" val="248700971"/>
                    </a:ext>
                  </a:extLst>
                </a:gridCol>
              </a:tblGrid>
              <a:tr h="1509395">
                <a:tc>
                  <a:txBody>
                    <a:bodyPr/>
                    <a:lstStyle/>
                    <a:p>
                      <a:pPr marL="0" marR="0" algn="just">
                        <a:lnSpc>
                          <a:spcPct val="115000"/>
                        </a:lnSpc>
                        <a:spcBef>
                          <a:spcPts val="100"/>
                        </a:spcBef>
                        <a:spcAft>
                          <a:spcPts val="0"/>
                        </a:spcAft>
                      </a:pPr>
                      <a:r>
                        <a:rPr lang="en-US" sz="800" kern="100" dirty="0">
                          <a:effectLst/>
                        </a:rPr>
                        <a:t>This uses dual vertical antennas. This has the advantage that it provides a sharper response than the “null” mode and is less affected by distorted fields. All other functions are the same as the “Null” mode.</a:t>
                      </a:r>
                      <a:endParaRPr lang="en-US" sz="800" kern="100" dirty="0">
                        <a:effectLst/>
                        <a:latin typeface="Arial" panose="020B0604020202020204" pitchFamily="34" charset="0"/>
                        <a:ea typeface="SimSun" panose="02010600030101010101" pitchFamily="2" charset="-122"/>
                      </a:endParaRPr>
                    </a:p>
                  </a:txBody>
                  <a:tcPr marL="68580" marR="68580" marT="0" marB="0" anchor="ctr"/>
                </a:tc>
                <a:extLst>
                  <a:ext uri="{0D108BD9-81ED-4DB2-BD59-A6C34878D82A}">
                    <a16:rowId xmlns:a16="http://schemas.microsoft.com/office/drawing/2014/main" xmlns="" val="1214144700"/>
                  </a:ext>
                </a:extLst>
              </a:tr>
            </a:tbl>
          </a:graphicData>
        </a:graphic>
      </p:graphicFrame>
      <p:graphicFrame>
        <p:nvGraphicFramePr>
          <p:cNvPr id="3" name="Table 2">
            <a:extLst>
              <a:ext uri="{FF2B5EF4-FFF2-40B4-BE49-F238E27FC236}">
                <a16:creationId xmlns:a16="http://schemas.microsoft.com/office/drawing/2014/main" xmlns="" id="{BA6A2447-0E61-4A69-BC0A-AF5552939198}"/>
              </a:ext>
            </a:extLst>
          </p:cNvPr>
          <p:cNvGraphicFramePr>
            <a:graphicFrameLocks noGrp="1"/>
          </p:cNvGraphicFramePr>
          <p:nvPr>
            <p:extLst/>
          </p:nvPr>
        </p:nvGraphicFramePr>
        <p:xfrm>
          <a:off x="215224" y="4878215"/>
          <a:ext cx="3459581" cy="1580388"/>
        </p:xfrm>
        <a:graphic>
          <a:graphicData uri="http://schemas.openxmlformats.org/drawingml/2006/table">
            <a:tbl>
              <a:tblPr firstRow="1" firstCol="1" bandRow="1">
                <a:tableStyleId>{5C22544A-7EE6-4342-B048-85BDC9FD1C3A}</a:tableStyleId>
              </a:tblPr>
              <a:tblGrid>
                <a:gridCol w="3459581">
                  <a:extLst>
                    <a:ext uri="{9D8B030D-6E8A-4147-A177-3AD203B41FA5}">
                      <a16:colId xmlns:a16="http://schemas.microsoft.com/office/drawing/2014/main" xmlns="" val="2660511663"/>
                    </a:ext>
                  </a:extLst>
                </a:gridCol>
              </a:tblGrid>
              <a:tr h="1355090">
                <a:tc>
                  <a:txBody>
                    <a:bodyPr/>
                    <a:lstStyle/>
                    <a:p>
                      <a:pPr marL="0" marR="0" algn="just">
                        <a:lnSpc>
                          <a:spcPct val="115000"/>
                        </a:lnSpc>
                        <a:spcBef>
                          <a:spcPts val="100"/>
                        </a:spcBef>
                        <a:spcAft>
                          <a:spcPts val="0"/>
                        </a:spcAft>
                      </a:pPr>
                      <a:r>
                        <a:rPr lang="en-US" sz="800" kern="100" dirty="0">
                          <a:effectLst/>
                        </a:rPr>
                        <a:t>The peak with arrows mode operates in the same way as the peak mode. It gives the largest meter deflection when directly over the line. However, </a:t>
                      </a:r>
                      <a:r>
                        <a:rPr lang="x-none" sz="800" kern="100" dirty="0">
                          <a:effectLst/>
                        </a:rPr>
                        <a:t>left/right indication arrows are also displayed. The arrows indicate the direction to move the receiver to locate the position of the buried line</a:t>
                      </a:r>
                      <a:r>
                        <a:rPr lang="en-US" sz="800" kern="100" dirty="0">
                          <a:effectLst/>
                        </a:rPr>
                        <a:t>.</a:t>
                      </a:r>
                    </a:p>
                    <a:p>
                      <a:pPr marL="0" marR="0" algn="just">
                        <a:lnSpc>
                          <a:spcPct val="115000"/>
                        </a:lnSpc>
                        <a:spcBef>
                          <a:spcPts val="100"/>
                        </a:spcBef>
                        <a:spcAft>
                          <a:spcPts val="0"/>
                        </a:spcAft>
                      </a:pPr>
                      <a:r>
                        <a:rPr lang="en-US" sz="800" kern="100" dirty="0">
                          <a:effectLst/>
                        </a:rPr>
                        <a:t> </a:t>
                      </a:r>
                    </a:p>
                    <a:p>
                      <a:pPr marL="0" marR="0" algn="just">
                        <a:lnSpc>
                          <a:spcPct val="115000"/>
                        </a:lnSpc>
                        <a:spcBef>
                          <a:spcPts val="100"/>
                        </a:spcBef>
                        <a:spcAft>
                          <a:spcPts val="0"/>
                        </a:spcAft>
                      </a:pPr>
                      <a:r>
                        <a:rPr lang="x-none" sz="800" kern="100" dirty="0">
                          <a:effectLst/>
                        </a:rPr>
                        <a:t>Note</a:t>
                      </a:r>
                      <a:r>
                        <a:rPr lang="en-US" sz="800" kern="100" dirty="0">
                          <a:effectLst/>
                        </a:rPr>
                        <a:t>:</a:t>
                      </a:r>
                    </a:p>
                    <a:p>
                      <a:pPr marL="0" marR="0" algn="just">
                        <a:lnSpc>
                          <a:spcPct val="115000"/>
                        </a:lnSpc>
                        <a:spcBef>
                          <a:spcPts val="100"/>
                        </a:spcBef>
                        <a:spcAft>
                          <a:spcPts val="0"/>
                        </a:spcAft>
                      </a:pPr>
                      <a:r>
                        <a:rPr lang="x-none" sz="800" kern="100" dirty="0">
                          <a:effectLst/>
                        </a:rPr>
                        <a:t>If the arrows indicated a different position for the cable than the peak bar graph position, this indicates the possibility of a distorted field. Check by taking a depth reading on the ground and then lift the cable locator a known distance such as </a:t>
                      </a:r>
                      <a:r>
                        <a:rPr lang="en-US" sz="800" kern="100" dirty="0">
                          <a:effectLst/>
                        </a:rPr>
                        <a:t>1</a:t>
                      </a:r>
                      <a:r>
                        <a:rPr lang="x-none" sz="800" kern="100" dirty="0">
                          <a:effectLst/>
                        </a:rPr>
                        <a:t>m (3ft). If the depth does not increase by this amount it confirms a distorted field and the data should be treated with caution.</a:t>
                      </a:r>
                      <a:endParaRPr lang="en-US" sz="800" kern="100" dirty="0">
                        <a:effectLst/>
                        <a:latin typeface="Arial" panose="020B0604020202020204" pitchFamily="34" charset="0"/>
                        <a:ea typeface="SimSun" panose="02010600030101010101" pitchFamily="2" charset="-122"/>
                      </a:endParaRPr>
                    </a:p>
                  </a:txBody>
                  <a:tcPr marL="68580" marR="68580" marT="0" marB="0" anchor="ctr"/>
                </a:tc>
                <a:extLst>
                  <a:ext uri="{0D108BD9-81ED-4DB2-BD59-A6C34878D82A}">
                    <a16:rowId xmlns:a16="http://schemas.microsoft.com/office/drawing/2014/main" xmlns="" val="357806183"/>
                  </a:ext>
                </a:extLst>
              </a:tr>
            </a:tbl>
          </a:graphicData>
        </a:graphic>
      </p:graphicFrame>
      <p:graphicFrame>
        <p:nvGraphicFramePr>
          <p:cNvPr id="4" name="Table 3">
            <a:extLst>
              <a:ext uri="{FF2B5EF4-FFF2-40B4-BE49-F238E27FC236}">
                <a16:creationId xmlns:a16="http://schemas.microsoft.com/office/drawing/2014/main" xmlns="" id="{A614A4B7-12BD-41EA-841E-06B2FC1C2882}"/>
              </a:ext>
            </a:extLst>
          </p:cNvPr>
          <p:cNvGraphicFramePr>
            <a:graphicFrameLocks noGrp="1"/>
          </p:cNvGraphicFramePr>
          <p:nvPr>
            <p:extLst/>
          </p:nvPr>
        </p:nvGraphicFramePr>
        <p:xfrm>
          <a:off x="8604145" y="5119834"/>
          <a:ext cx="3459581" cy="1355090"/>
        </p:xfrm>
        <a:graphic>
          <a:graphicData uri="http://schemas.openxmlformats.org/drawingml/2006/table">
            <a:tbl>
              <a:tblPr firstRow="1" firstCol="1" bandRow="1">
                <a:tableStyleId>{5C22544A-7EE6-4342-B048-85BDC9FD1C3A}</a:tableStyleId>
              </a:tblPr>
              <a:tblGrid>
                <a:gridCol w="3459581">
                  <a:extLst>
                    <a:ext uri="{9D8B030D-6E8A-4147-A177-3AD203B41FA5}">
                      <a16:colId xmlns:a16="http://schemas.microsoft.com/office/drawing/2014/main" xmlns="" val="1202997983"/>
                    </a:ext>
                  </a:extLst>
                </a:gridCol>
              </a:tblGrid>
              <a:tr h="1355090">
                <a:tc>
                  <a:txBody>
                    <a:bodyPr/>
                    <a:lstStyle/>
                    <a:p>
                      <a:pPr marL="0" marR="0" algn="just">
                        <a:lnSpc>
                          <a:spcPct val="115000"/>
                        </a:lnSpc>
                        <a:spcBef>
                          <a:spcPts val="100"/>
                        </a:spcBef>
                        <a:spcAft>
                          <a:spcPts val="0"/>
                        </a:spcAft>
                      </a:pPr>
                      <a:r>
                        <a:rPr lang="en-GB" sz="800" kern="100" dirty="0">
                          <a:effectLst/>
                        </a:rPr>
                        <a:t>When you see the two double ended arrows around an icon, this means that the line is detectable regardless of locator blade orientation. It is very useful for quickly checking an area for buried lines using a grid search as one sweep will catch all locatable lines. In the classic screen the Omni feature is available in the “Peak” and “Broad peak” modes</a:t>
                      </a:r>
                      <a:r>
                        <a:rPr lang="x-none" sz="800" kern="100" dirty="0">
                          <a:effectLst/>
                        </a:rPr>
                        <a:t>.</a:t>
                      </a:r>
                      <a:endParaRPr lang="en-US" sz="800" kern="100" dirty="0">
                        <a:effectLst/>
                        <a:latin typeface="Arial" panose="020B0604020202020204" pitchFamily="34" charset="0"/>
                        <a:ea typeface="SimSun" panose="02010600030101010101" pitchFamily="2" charset="-122"/>
                      </a:endParaRPr>
                    </a:p>
                  </a:txBody>
                  <a:tcPr marL="68580" marR="68580" marT="0" marB="0" anchor="ctr"/>
                </a:tc>
                <a:extLst>
                  <a:ext uri="{0D108BD9-81ED-4DB2-BD59-A6C34878D82A}">
                    <a16:rowId xmlns:a16="http://schemas.microsoft.com/office/drawing/2014/main" xmlns="" val="1282413413"/>
                  </a:ext>
                </a:extLst>
              </a:tr>
            </a:tbl>
          </a:graphicData>
        </a:graphic>
      </p:graphicFrame>
      <p:pic>
        <p:nvPicPr>
          <p:cNvPr id="3078" name="Picture 233" descr="20180324 vLoc3-Pro line drew-52">
            <a:extLst>
              <a:ext uri="{FF2B5EF4-FFF2-40B4-BE49-F238E27FC236}">
                <a16:creationId xmlns:a16="http://schemas.microsoft.com/office/drawing/2014/main" xmlns="" id="{9840DCFE-2659-42BD-9BE8-B21C0385D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188" y="752368"/>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80" descr="20180413-1 vLoc3-Pro line drew-28">
            <a:extLst>
              <a:ext uri="{FF2B5EF4-FFF2-40B4-BE49-F238E27FC236}">
                <a16:creationId xmlns:a16="http://schemas.microsoft.com/office/drawing/2014/main" xmlns="" id="{2F785F3B-C804-408E-A554-F452CDBC3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695" y="1627396"/>
            <a:ext cx="2524222" cy="32644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249" descr="20180324 vLoc3-Pro line drew-48">
            <a:extLst>
              <a:ext uri="{FF2B5EF4-FFF2-40B4-BE49-F238E27FC236}">
                <a16:creationId xmlns:a16="http://schemas.microsoft.com/office/drawing/2014/main" xmlns="" id="{529E07A8-5F59-4785-8416-FE01248063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402" y="752368"/>
            <a:ext cx="779646" cy="54864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81" descr="20180413-1 vLoc3-Pro line drew-26">
            <a:extLst>
              <a:ext uri="{FF2B5EF4-FFF2-40B4-BE49-F238E27FC236}">
                <a16:creationId xmlns:a16="http://schemas.microsoft.com/office/drawing/2014/main" xmlns="" id="{42D35CEA-8CCA-499A-8699-CE7EA4B2A3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93" y="1577598"/>
            <a:ext cx="2524222" cy="326440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46" descr="20180324 vLoc3-Pro line drew-50">
            <a:extLst>
              <a:ext uri="{FF2B5EF4-FFF2-40B4-BE49-F238E27FC236}">
                <a16:creationId xmlns:a16="http://schemas.microsoft.com/office/drawing/2014/main" xmlns="" id="{FF18C489-58CE-47F1-95F9-1FD8A9D03C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04145" y="752368"/>
            <a:ext cx="596348" cy="54864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82" descr="20180413-1 vLoc3-Pro line drew-25">
            <a:extLst>
              <a:ext uri="{FF2B5EF4-FFF2-40B4-BE49-F238E27FC236}">
                <a16:creationId xmlns:a16="http://schemas.microsoft.com/office/drawing/2014/main" xmlns="" id="{236499A4-9B18-4774-A2DA-9BD2A0711F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6807" y="1686532"/>
            <a:ext cx="2534784" cy="32644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a:extLst>
              <a:ext uri="{FF2B5EF4-FFF2-40B4-BE49-F238E27FC236}">
                <a16:creationId xmlns:a16="http://schemas.microsoft.com/office/drawing/2014/main" xmlns="" id="{89F05712-EC75-48FA-B587-2DF72EA124D8}"/>
              </a:ext>
            </a:extLst>
          </p:cNvPr>
          <p:cNvSpPr>
            <a:spLocks noChangeArrowheads="1"/>
          </p:cNvSpPr>
          <p:nvPr/>
        </p:nvSpPr>
        <p:spPr bwMode="auto">
          <a:xfrm>
            <a:off x="5432061" y="852858"/>
            <a:ext cx="1316211"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3958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1"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D</a:t>
            </a:r>
            <a:r>
              <a:rPr kumimoji="0" lang="en-US" altLang="en-US" sz="1000" b="1" i="1" u="none" strike="noStrike" cap="none" normalizeH="0" baseline="0" dirty="0" bmk="">
                <a:ln>
                  <a:noFill/>
                </a:ln>
                <a:solidFill>
                  <a:schemeClr val="tx1"/>
                </a:solidFill>
                <a:effectLst/>
                <a:latin typeface="Arial" panose="020B0604020202020204" pitchFamily="34" charset="0"/>
                <a:cs typeface="Times New Roman" panose="02020603050405020304" pitchFamily="18" charset="0"/>
              </a:rPr>
              <a:t>elta Null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8">
            <a:extLst>
              <a:ext uri="{FF2B5EF4-FFF2-40B4-BE49-F238E27FC236}">
                <a16:creationId xmlns:a16="http://schemas.microsoft.com/office/drawing/2014/main" xmlns="" id="{7F57B403-793C-407B-A2E0-2C0D4DA7F67C}"/>
              </a:ext>
            </a:extLst>
          </p:cNvPr>
          <p:cNvSpPr>
            <a:spLocks noChangeArrowheads="1"/>
          </p:cNvSpPr>
          <p:nvPr/>
        </p:nvSpPr>
        <p:spPr bwMode="auto">
          <a:xfrm>
            <a:off x="376402" y="16020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9">
            <a:extLst>
              <a:ext uri="{FF2B5EF4-FFF2-40B4-BE49-F238E27FC236}">
                <a16:creationId xmlns:a16="http://schemas.microsoft.com/office/drawing/2014/main" xmlns="" id="{51B77940-DB19-450C-9C06-7CB898F55898}"/>
              </a:ext>
            </a:extLst>
          </p:cNvPr>
          <p:cNvSpPr>
            <a:spLocks noChangeArrowheads="1"/>
          </p:cNvSpPr>
          <p:nvPr/>
        </p:nvSpPr>
        <p:spPr bwMode="auto">
          <a:xfrm>
            <a:off x="692497" y="852858"/>
            <a:ext cx="29115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3958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1" u="none" strike="noStrike" cap="none" normalizeH="0" baseline="0" dirty="0" bmk="_Toc513736209">
                <a:ln>
                  <a:noFill/>
                </a:ln>
                <a:solidFill>
                  <a:schemeClr val="tx1"/>
                </a:solidFill>
                <a:effectLst/>
                <a:latin typeface="Arial" panose="020B0604020202020204" pitchFamily="34" charset="0"/>
                <a:cs typeface="Times New Roman" panose="02020603050405020304" pitchFamily="18" charset="0"/>
              </a:rPr>
              <a:t>Peak with Arrows Response Mode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10">
            <a:extLst>
              <a:ext uri="{FF2B5EF4-FFF2-40B4-BE49-F238E27FC236}">
                <a16:creationId xmlns:a16="http://schemas.microsoft.com/office/drawing/2014/main" xmlns="" id="{8C90287B-E633-4ED1-8296-1ED31DBC81F5}"/>
              </a:ext>
            </a:extLst>
          </p:cNvPr>
          <p:cNvSpPr>
            <a:spLocks noChangeArrowheads="1"/>
          </p:cNvSpPr>
          <p:nvPr/>
        </p:nvSpPr>
        <p:spPr bwMode="auto">
          <a:xfrm>
            <a:off x="376402" y="224023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xmlns="" id="{57406790-4794-4AC9-85C9-BB7FFCF9C1E9}"/>
              </a:ext>
            </a:extLst>
          </p:cNvPr>
          <p:cNvSpPr>
            <a:spLocks noChangeArrowheads="1"/>
          </p:cNvSpPr>
          <p:nvPr/>
        </p:nvSpPr>
        <p:spPr bwMode="auto">
          <a:xfrm>
            <a:off x="8820011" y="852858"/>
            <a:ext cx="230843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3958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1"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O</a:t>
            </a:r>
            <a:r>
              <a:rPr kumimoji="0" lang="en-US" altLang="en-US" sz="1000" b="1" i="1" u="none" strike="noStrike" cap="none" normalizeH="0" baseline="0" dirty="0" bmk="">
                <a:ln>
                  <a:noFill/>
                </a:ln>
                <a:solidFill>
                  <a:schemeClr val="tx1"/>
                </a:solidFill>
                <a:effectLst/>
                <a:latin typeface="Arial" panose="020B0604020202020204" pitchFamily="34" charset="0"/>
                <a:cs typeface="Times New Roman" panose="02020603050405020304" pitchFamily="18" charset="0"/>
              </a:rPr>
              <a:t>mni Peak Response Mode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Rectangle 12">
            <a:extLst>
              <a:ext uri="{FF2B5EF4-FFF2-40B4-BE49-F238E27FC236}">
                <a16:creationId xmlns:a16="http://schemas.microsoft.com/office/drawing/2014/main" xmlns="" id="{AE0D6E80-EBCB-40A0-BD5C-25C2B7D7B52B}"/>
              </a:ext>
            </a:extLst>
          </p:cNvPr>
          <p:cNvSpPr>
            <a:spLocks noChangeArrowheads="1"/>
          </p:cNvSpPr>
          <p:nvPr/>
        </p:nvSpPr>
        <p:spPr bwMode="auto">
          <a:xfrm>
            <a:off x="376402" y="291650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10883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0" y="-19988"/>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nvPr>
        </p:nvGraphicFramePr>
        <p:xfrm>
          <a:off x="0" y="6500261"/>
          <a:ext cx="12192000" cy="3657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20000"/>
                    </a:ext>
                  </a:extLst>
                </a:gridCol>
                <a:gridCol w="4101432">
                  <a:extLst>
                    <a:ext uri="{9D8B030D-6E8A-4147-A177-3AD203B41FA5}">
                      <a16:colId xmlns:a16="http://schemas.microsoft.com/office/drawing/2014/main" xmlns="" val="20001"/>
                    </a:ext>
                  </a:extLst>
                </a:gridCol>
                <a:gridCol w="4026568">
                  <a:extLst>
                    <a:ext uri="{9D8B030D-6E8A-4147-A177-3AD203B41FA5}">
                      <a16:colId xmlns:a16="http://schemas.microsoft.com/office/drawing/2014/main" xmlns="" val="20002"/>
                    </a:ext>
                  </a:extLst>
                </a:gridCol>
              </a:tblGrid>
              <a:tr h="34971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cxnSp>
        <p:nvCxnSpPr>
          <p:cNvPr id="6" name="Straight Connector 5"/>
          <p:cNvCxnSpPr/>
          <p:nvPr/>
        </p:nvCxnSpPr>
        <p:spPr>
          <a:xfrm>
            <a:off x="0" y="6500261"/>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3450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Rectangle 17">
            <a:extLst>
              <a:ext uri="{FF2B5EF4-FFF2-40B4-BE49-F238E27FC236}">
                <a16:creationId xmlns:a16="http://schemas.microsoft.com/office/drawing/2014/main" xmlns="" id="{9D0DD242-1F82-4C54-B95E-C73C1D75DCD4}"/>
              </a:ext>
            </a:extLst>
          </p:cNvPr>
          <p:cNvSpPr>
            <a:spLocks noChangeArrowheads="1"/>
          </p:cNvSpPr>
          <p:nvPr/>
        </p:nvSpPr>
        <p:spPr bwMode="auto">
          <a:xfrm>
            <a:off x="376402" y="72733"/>
            <a:ext cx="1131222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3958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1"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C</a:t>
            </a:r>
            <a:r>
              <a:rPr kumimoji="0" lang="en-US" altLang="en-US" sz="1400" b="1" i="1" u="none" strike="noStrike" cap="none" normalizeH="0" baseline="0" dirty="0" bmk="">
                <a:ln>
                  <a:noFill/>
                </a:ln>
                <a:solidFill>
                  <a:schemeClr val="tx1"/>
                </a:solidFill>
                <a:effectLst/>
                <a:latin typeface="Arial" panose="020B0604020202020204" pitchFamily="34" charset="0"/>
                <a:cs typeface="Times New Roman" panose="02020603050405020304" pitchFamily="18" charset="0"/>
              </a:rPr>
              <a:t>lassic Locating Modes (Response)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bmk="">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The vLoc3-Pro receiver has an array of six antennas, and these can be toggled through different configurations (modes) to provide different responses to the signals radiating from buried utilities. The modes are:</a:t>
            </a:r>
            <a:endParaRPr kumimoji="0" lang="en-US" altLang="en-US" sz="900" b="0" i="0" u="none" strike="noStrike" cap="none" normalizeH="0" baseline="0" dirty="0" bmk="">
              <a:ln>
                <a:noFill/>
              </a:ln>
              <a:solidFill>
                <a:schemeClr val="tx1"/>
              </a:solidFill>
              <a:effectLst/>
            </a:endParaRPr>
          </a:p>
        </p:txBody>
      </p:sp>
      <p:sp>
        <p:nvSpPr>
          <p:cNvPr id="57" name="Rectangle 24">
            <a:extLst>
              <a:ext uri="{FF2B5EF4-FFF2-40B4-BE49-F238E27FC236}">
                <a16:creationId xmlns:a16="http://schemas.microsoft.com/office/drawing/2014/main" xmlns="" id="{9F4C7546-651F-4773-8FD7-2B52D643C30A}"/>
              </a:ext>
            </a:extLst>
          </p:cNvPr>
          <p:cNvSpPr>
            <a:spLocks noChangeArrowheads="1"/>
          </p:cNvSpPr>
          <p:nvPr/>
        </p:nvSpPr>
        <p:spPr bwMode="auto">
          <a:xfrm>
            <a:off x="510409" y="28632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26">
            <a:extLst>
              <a:ext uri="{FF2B5EF4-FFF2-40B4-BE49-F238E27FC236}">
                <a16:creationId xmlns:a16="http://schemas.microsoft.com/office/drawing/2014/main" xmlns="" id="{673D4DBC-3EF5-4EA2-A005-FF16465652C7}"/>
              </a:ext>
            </a:extLst>
          </p:cNvPr>
          <p:cNvSpPr>
            <a:spLocks noChangeArrowheads="1"/>
          </p:cNvSpPr>
          <p:nvPr/>
        </p:nvSpPr>
        <p:spPr bwMode="auto">
          <a:xfrm>
            <a:off x="510409" y="35014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28">
            <a:extLst>
              <a:ext uri="{FF2B5EF4-FFF2-40B4-BE49-F238E27FC236}">
                <a16:creationId xmlns:a16="http://schemas.microsoft.com/office/drawing/2014/main" xmlns="" id="{88E1E1BD-9C49-46E3-96A9-0E3712E24AC0}"/>
              </a:ext>
            </a:extLst>
          </p:cNvPr>
          <p:cNvSpPr>
            <a:spLocks noChangeArrowheads="1"/>
          </p:cNvSpPr>
          <p:nvPr/>
        </p:nvSpPr>
        <p:spPr bwMode="auto">
          <a:xfrm>
            <a:off x="510409" y="41777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63" name="Table 62">
            <a:extLst>
              <a:ext uri="{FF2B5EF4-FFF2-40B4-BE49-F238E27FC236}">
                <a16:creationId xmlns:a16="http://schemas.microsoft.com/office/drawing/2014/main" xmlns="" id="{80E082AA-64E5-436F-8807-CADBD80D9786}"/>
              </a:ext>
            </a:extLst>
          </p:cNvPr>
          <p:cNvGraphicFramePr>
            <a:graphicFrameLocks noGrp="1"/>
          </p:cNvGraphicFramePr>
          <p:nvPr>
            <p:extLst/>
          </p:nvPr>
        </p:nvGraphicFramePr>
        <p:xfrm>
          <a:off x="4488434" y="4924545"/>
          <a:ext cx="3459581" cy="1458857"/>
        </p:xfrm>
        <a:graphic>
          <a:graphicData uri="http://schemas.openxmlformats.org/drawingml/2006/table">
            <a:tbl>
              <a:tblPr firstRow="1" firstCol="1" bandRow="1">
                <a:tableStyleId>{5C22544A-7EE6-4342-B048-85BDC9FD1C3A}</a:tableStyleId>
              </a:tblPr>
              <a:tblGrid>
                <a:gridCol w="3459581">
                  <a:extLst>
                    <a:ext uri="{9D8B030D-6E8A-4147-A177-3AD203B41FA5}">
                      <a16:colId xmlns:a16="http://schemas.microsoft.com/office/drawing/2014/main" xmlns="" val="3972949277"/>
                    </a:ext>
                  </a:extLst>
                </a:gridCol>
              </a:tblGrid>
              <a:tr h="1458857">
                <a:tc>
                  <a:txBody>
                    <a:bodyPr/>
                    <a:lstStyle/>
                    <a:p>
                      <a:pPr marL="0" marR="0" algn="just">
                        <a:lnSpc>
                          <a:spcPct val="115000"/>
                        </a:lnSpc>
                        <a:spcBef>
                          <a:spcPts val="100"/>
                        </a:spcBef>
                        <a:spcAft>
                          <a:spcPts val="0"/>
                        </a:spcAft>
                      </a:pPr>
                      <a:r>
                        <a:rPr lang="en-US" sz="800" kern="100" dirty="0">
                          <a:effectLst/>
                        </a:rPr>
                        <a:t>Two horizontal antennas provide a “Peak” or maximum signal response over the center of the buried line. The compass (line direction indicator) aligns itself parallel to the direction of the cable (available in Active modes).</a:t>
                      </a:r>
                    </a:p>
                    <a:p>
                      <a:pPr marL="0" marR="0" algn="just">
                        <a:lnSpc>
                          <a:spcPct val="115000"/>
                        </a:lnSpc>
                        <a:spcBef>
                          <a:spcPts val="100"/>
                        </a:spcBef>
                        <a:spcAft>
                          <a:spcPts val="0"/>
                        </a:spcAft>
                      </a:pPr>
                      <a:r>
                        <a:rPr lang="en-US" sz="800" kern="100" dirty="0">
                          <a:effectLst/>
                        </a:rPr>
                        <a:t> </a:t>
                      </a:r>
                    </a:p>
                    <a:p>
                      <a:pPr marL="0" marR="0" algn="just">
                        <a:lnSpc>
                          <a:spcPct val="115000"/>
                        </a:lnSpc>
                        <a:spcBef>
                          <a:spcPts val="100"/>
                        </a:spcBef>
                        <a:spcAft>
                          <a:spcPts val="0"/>
                        </a:spcAft>
                      </a:pPr>
                      <a:r>
                        <a:rPr lang="en-US" sz="800" kern="100" dirty="0">
                          <a:effectLst/>
                        </a:rPr>
                        <a:t>This is an accurate method of the locating as both horizontal antennas are used to provide a clearly identifiable “Peak”. It is also less prone to the effects of signal distortion. </a:t>
                      </a:r>
                    </a:p>
                    <a:p>
                      <a:pPr marL="0" marR="0" algn="just">
                        <a:lnSpc>
                          <a:spcPct val="115000"/>
                        </a:lnSpc>
                        <a:spcBef>
                          <a:spcPts val="100"/>
                        </a:spcBef>
                        <a:spcAft>
                          <a:spcPts val="0"/>
                        </a:spcAft>
                      </a:pPr>
                      <a:r>
                        <a:rPr lang="en-US" sz="800" kern="100" dirty="0">
                          <a:effectLst/>
                        </a:rPr>
                        <a:t> </a:t>
                      </a:r>
                    </a:p>
                    <a:p>
                      <a:pPr marL="0" marR="0" algn="just">
                        <a:lnSpc>
                          <a:spcPct val="115000"/>
                        </a:lnSpc>
                        <a:spcBef>
                          <a:spcPts val="100"/>
                        </a:spcBef>
                        <a:spcAft>
                          <a:spcPts val="0"/>
                        </a:spcAft>
                      </a:pPr>
                      <a:r>
                        <a:rPr lang="en-US" sz="800" kern="100" dirty="0">
                          <a:effectLst/>
                        </a:rPr>
                        <a:t>A Peak Level Indicator is also provided on the bar graph. This indicates the largest signal detected allowing the user to quickly return to this point.</a:t>
                      </a:r>
                      <a:endParaRPr lang="en-US" sz="800" kern="100" dirty="0">
                        <a:effectLst/>
                        <a:latin typeface="Arial" panose="020B0604020202020204" pitchFamily="34" charset="0"/>
                        <a:ea typeface="SimSun" panose="02010600030101010101" pitchFamily="2" charset="-122"/>
                      </a:endParaRPr>
                    </a:p>
                  </a:txBody>
                  <a:tcPr marL="68580" marR="68580" marT="0" marB="0" anchor="ctr"/>
                </a:tc>
                <a:extLst>
                  <a:ext uri="{0D108BD9-81ED-4DB2-BD59-A6C34878D82A}">
                    <a16:rowId xmlns:a16="http://schemas.microsoft.com/office/drawing/2014/main" xmlns="" val="3299614428"/>
                  </a:ext>
                </a:extLst>
              </a:tr>
            </a:tbl>
          </a:graphicData>
        </a:graphic>
      </p:graphicFrame>
      <p:graphicFrame>
        <p:nvGraphicFramePr>
          <p:cNvPr id="64" name="Table 63">
            <a:extLst>
              <a:ext uri="{FF2B5EF4-FFF2-40B4-BE49-F238E27FC236}">
                <a16:creationId xmlns:a16="http://schemas.microsoft.com/office/drawing/2014/main" xmlns="" id="{8C9A5147-895F-40BC-8B82-7A9C69586559}"/>
              </a:ext>
            </a:extLst>
          </p:cNvPr>
          <p:cNvGraphicFramePr>
            <a:graphicFrameLocks noGrp="1"/>
          </p:cNvGraphicFramePr>
          <p:nvPr>
            <p:extLst/>
          </p:nvPr>
        </p:nvGraphicFramePr>
        <p:xfrm>
          <a:off x="8600466" y="4957316"/>
          <a:ext cx="3459581" cy="1325137"/>
        </p:xfrm>
        <a:graphic>
          <a:graphicData uri="http://schemas.openxmlformats.org/drawingml/2006/table">
            <a:tbl>
              <a:tblPr firstRow="1" firstCol="1" bandRow="1">
                <a:tableStyleId>{5C22544A-7EE6-4342-B048-85BDC9FD1C3A}</a:tableStyleId>
              </a:tblPr>
              <a:tblGrid>
                <a:gridCol w="3459581">
                  <a:extLst>
                    <a:ext uri="{9D8B030D-6E8A-4147-A177-3AD203B41FA5}">
                      <a16:colId xmlns:a16="http://schemas.microsoft.com/office/drawing/2014/main" xmlns="" val="1667895006"/>
                    </a:ext>
                  </a:extLst>
                </a:gridCol>
              </a:tblGrid>
              <a:tr h="1325137">
                <a:tc>
                  <a:txBody>
                    <a:bodyPr/>
                    <a:lstStyle/>
                    <a:p>
                      <a:pPr marL="0" marR="0" algn="just">
                        <a:lnSpc>
                          <a:spcPct val="115000"/>
                        </a:lnSpc>
                        <a:spcBef>
                          <a:spcPts val="100"/>
                        </a:spcBef>
                        <a:spcAft>
                          <a:spcPts val="0"/>
                        </a:spcAft>
                      </a:pPr>
                      <a:r>
                        <a:rPr lang="en-US" sz="800" kern="100" dirty="0">
                          <a:effectLst/>
                        </a:rPr>
                        <a:t>This uses a single horizontal antenna and provides a “Peak” or maximum signal response over the center of the buried line. The compass (line direction indicator) aligns itself parallel to the direction of the cable (available in Active modes).</a:t>
                      </a:r>
                    </a:p>
                    <a:p>
                      <a:pPr marL="0" marR="0" algn="just">
                        <a:lnSpc>
                          <a:spcPct val="115000"/>
                        </a:lnSpc>
                        <a:spcBef>
                          <a:spcPts val="100"/>
                        </a:spcBef>
                        <a:spcAft>
                          <a:spcPts val="0"/>
                        </a:spcAft>
                      </a:pPr>
                      <a:r>
                        <a:rPr lang="en-US" sz="800" kern="100" dirty="0">
                          <a:effectLst/>
                        </a:rPr>
                        <a:t> </a:t>
                      </a:r>
                    </a:p>
                    <a:p>
                      <a:pPr marL="0" marR="0" algn="just">
                        <a:lnSpc>
                          <a:spcPct val="115000"/>
                        </a:lnSpc>
                        <a:spcBef>
                          <a:spcPts val="100"/>
                        </a:spcBef>
                        <a:spcAft>
                          <a:spcPts val="0"/>
                        </a:spcAft>
                      </a:pPr>
                      <a:r>
                        <a:rPr lang="en-US" sz="800" kern="100" dirty="0">
                          <a:effectLst/>
                        </a:rPr>
                        <a:t>This gives a less defined peak than the twin horizontal antenna “Peak” mode – but is useful in some situations such as deep lines because using a single antenna has the effect of boosting the received signal. </a:t>
                      </a:r>
                      <a:endParaRPr lang="en-US" sz="800" kern="100" dirty="0">
                        <a:effectLst/>
                        <a:latin typeface="Arial" panose="020B0604020202020204" pitchFamily="34" charset="0"/>
                        <a:ea typeface="SimSun" panose="02010600030101010101" pitchFamily="2" charset="-122"/>
                      </a:endParaRPr>
                    </a:p>
                  </a:txBody>
                  <a:tcPr marL="68580" marR="68580" marT="0" marB="0" anchor="ctr"/>
                </a:tc>
                <a:extLst>
                  <a:ext uri="{0D108BD9-81ED-4DB2-BD59-A6C34878D82A}">
                    <a16:rowId xmlns:a16="http://schemas.microsoft.com/office/drawing/2014/main" xmlns="" val="4048683212"/>
                  </a:ext>
                </a:extLst>
              </a:tr>
            </a:tbl>
          </a:graphicData>
        </a:graphic>
      </p:graphicFrame>
      <p:graphicFrame>
        <p:nvGraphicFramePr>
          <p:cNvPr id="68" name="Table 67">
            <a:extLst>
              <a:ext uri="{FF2B5EF4-FFF2-40B4-BE49-F238E27FC236}">
                <a16:creationId xmlns:a16="http://schemas.microsoft.com/office/drawing/2014/main" xmlns="" id="{67E1150D-0115-457E-B743-7D7409B475B3}"/>
              </a:ext>
            </a:extLst>
          </p:cNvPr>
          <p:cNvGraphicFramePr>
            <a:graphicFrameLocks noGrp="1"/>
          </p:cNvGraphicFramePr>
          <p:nvPr>
            <p:extLst/>
          </p:nvPr>
        </p:nvGraphicFramePr>
        <p:xfrm>
          <a:off x="26203" y="4445032"/>
          <a:ext cx="4451576" cy="2000734"/>
        </p:xfrm>
        <a:graphic>
          <a:graphicData uri="http://schemas.openxmlformats.org/drawingml/2006/table">
            <a:tbl>
              <a:tblPr firstRow="1" firstCol="1" bandRow="1">
                <a:tableStyleId>{5C22544A-7EE6-4342-B048-85BDC9FD1C3A}</a:tableStyleId>
              </a:tblPr>
              <a:tblGrid>
                <a:gridCol w="4451576">
                  <a:extLst>
                    <a:ext uri="{9D8B030D-6E8A-4147-A177-3AD203B41FA5}">
                      <a16:colId xmlns:a16="http://schemas.microsoft.com/office/drawing/2014/main" xmlns="" val="3538848825"/>
                    </a:ext>
                  </a:extLst>
                </a:gridCol>
              </a:tblGrid>
              <a:tr h="2000734">
                <a:tc>
                  <a:txBody>
                    <a:bodyPr/>
                    <a:lstStyle/>
                    <a:p>
                      <a:pPr marL="0" marR="0" algn="just">
                        <a:lnSpc>
                          <a:spcPct val="115000"/>
                        </a:lnSpc>
                        <a:spcBef>
                          <a:spcPts val="100"/>
                        </a:spcBef>
                        <a:spcAft>
                          <a:spcPts val="0"/>
                        </a:spcAft>
                      </a:pPr>
                      <a:r>
                        <a:rPr lang="x-none" sz="800" kern="100" dirty="0">
                          <a:effectLst/>
                        </a:rPr>
                        <a:t>This uses vertical antennas</a:t>
                      </a:r>
                      <a:r>
                        <a:rPr lang="en-US" sz="800" kern="100" dirty="0">
                          <a:effectLst/>
                        </a:rPr>
                        <a:t>,</a:t>
                      </a:r>
                      <a:r>
                        <a:rPr lang="x-none" sz="800" kern="100" dirty="0">
                          <a:effectLst/>
                        </a:rPr>
                        <a:t> and provides a minimum or “Null” response over the center of the buried line. </a:t>
                      </a:r>
                      <a:endParaRPr lang="en-US" sz="800" kern="100" dirty="0">
                        <a:effectLst/>
                      </a:endParaRPr>
                    </a:p>
                    <a:p>
                      <a:pPr marL="0" marR="0" algn="just">
                        <a:lnSpc>
                          <a:spcPct val="115000"/>
                        </a:lnSpc>
                        <a:spcBef>
                          <a:spcPts val="100"/>
                        </a:spcBef>
                        <a:spcAft>
                          <a:spcPts val="0"/>
                        </a:spcAft>
                      </a:pPr>
                      <a:r>
                        <a:rPr lang="x-none" sz="800" kern="100" dirty="0">
                          <a:effectLst/>
                        </a:rPr>
                        <a:t> </a:t>
                      </a:r>
                      <a:endParaRPr lang="en-US" sz="800" kern="100" dirty="0">
                        <a:effectLst/>
                      </a:endParaRPr>
                    </a:p>
                    <a:p>
                      <a:pPr marL="0" marR="0" algn="just">
                        <a:lnSpc>
                          <a:spcPct val="115000"/>
                        </a:lnSpc>
                        <a:spcBef>
                          <a:spcPts val="100"/>
                        </a:spcBef>
                        <a:spcAft>
                          <a:spcPts val="0"/>
                        </a:spcAft>
                      </a:pPr>
                      <a:r>
                        <a:rPr lang="en-US" sz="800" kern="100" dirty="0">
                          <a:effectLst/>
                        </a:rPr>
                        <a:t>The compass (line direction indicator) aligns itself parallel to the direction of the cable (available in Active modes)</a:t>
                      </a:r>
                    </a:p>
                    <a:p>
                      <a:pPr marL="0" marR="0" algn="just">
                        <a:lnSpc>
                          <a:spcPct val="115000"/>
                        </a:lnSpc>
                        <a:spcBef>
                          <a:spcPts val="100"/>
                        </a:spcBef>
                        <a:spcAft>
                          <a:spcPts val="0"/>
                        </a:spcAft>
                      </a:pPr>
                      <a:r>
                        <a:rPr lang="x-none" sz="800" kern="100" dirty="0">
                          <a:effectLst/>
                        </a:rPr>
                        <a:t> </a:t>
                      </a:r>
                      <a:endParaRPr lang="en-US" sz="800" kern="100" dirty="0">
                        <a:effectLst/>
                      </a:endParaRPr>
                    </a:p>
                    <a:p>
                      <a:pPr marL="0" marR="0" algn="just">
                        <a:lnSpc>
                          <a:spcPct val="115000"/>
                        </a:lnSpc>
                        <a:spcBef>
                          <a:spcPts val="100"/>
                        </a:spcBef>
                        <a:spcAft>
                          <a:spcPts val="0"/>
                        </a:spcAft>
                      </a:pPr>
                      <a:r>
                        <a:rPr lang="en-GB" sz="800" kern="100" dirty="0">
                          <a:effectLst/>
                        </a:rPr>
                        <a:t>The null mode</a:t>
                      </a:r>
                      <a:r>
                        <a:rPr lang="x-none" sz="800" kern="100" dirty="0">
                          <a:effectLst/>
                        </a:rPr>
                        <a:t> works well in uncongested areas but is more prone to inaccuracies due to </a:t>
                      </a:r>
                      <a:r>
                        <a:rPr lang="en-GB" sz="800" kern="100" dirty="0">
                          <a:effectLst/>
                        </a:rPr>
                        <a:t>the effects of field distortion. This effect can be utilised to detect the presence of distorted fields. Compare the locate position “Null Mode” with the position “Peak Mode”. If the two positions do not coincide, this indicates possible distortion. The greater the difference the greater the distortion.</a:t>
                      </a:r>
                      <a:endParaRPr lang="en-US" sz="800" kern="100" dirty="0">
                        <a:effectLst/>
                      </a:endParaRPr>
                    </a:p>
                    <a:p>
                      <a:pPr marL="0" marR="0" algn="just">
                        <a:lnSpc>
                          <a:spcPct val="115000"/>
                        </a:lnSpc>
                        <a:spcBef>
                          <a:spcPts val="100"/>
                        </a:spcBef>
                        <a:spcAft>
                          <a:spcPts val="0"/>
                        </a:spcAft>
                      </a:pPr>
                      <a:r>
                        <a:rPr lang="en-GB" sz="800" kern="100" dirty="0">
                          <a:effectLst/>
                        </a:rPr>
                        <a:t> </a:t>
                      </a:r>
                      <a:endParaRPr lang="en-US" sz="800" kern="100" dirty="0">
                        <a:effectLst/>
                      </a:endParaRPr>
                    </a:p>
                    <a:p>
                      <a:pPr marL="0" marR="0" algn="just">
                        <a:lnSpc>
                          <a:spcPct val="115000"/>
                        </a:lnSpc>
                        <a:spcBef>
                          <a:spcPts val="100"/>
                        </a:spcBef>
                        <a:spcAft>
                          <a:spcPts val="0"/>
                        </a:spcAft>
                      </a:pPr>
                      <a:r>
                        <a:rPr lang="x-none" sz="800" kern="100" dirty="0">
                          <a:effectLst/>
                        </a:rPr>
                        <a:t>Left/right indication arrows are also displayed when in “Null” mode. The arrows indicate the direction to move the receiver to locate the position of the buried line.</a:t>
                      </a:r>
                      <a:endParaRPr lang="en-US" sz="800" kern="100" dirty="0">
                        <a:effectLst/>
                        <a:latin typeface="Arial" panose="020B0604020202020204" pitchFamily="34" charset="0"/>
                        <a:ea typeface="SimSun" panose="02010600030101010101" pitchFamily="2" charset="-122"/>
                      </a:endParaRPr>
                    </a:p>
                  </a:txBody>
                  <a:tcPr marL="68580" marR="68580" marT="0" marB="0" anchor="ctr"/>
                </a:tc>
                <a:extLst>
                  <a:ext uri="{0D108BD9-81ED-4DB2-BD59-A6C34878D82A}">
                    <a16:rowId xmlns:a16="http://schemas.microsoft.com/office/drawing/2014/main" xmlns="" val="3215960384"/>
                  </a:ext>
                </a:extLst>
              </a:tr>
            </a:tbl>
          </a:graphicData>
        </a:graphic>
      </p:graphicFrame>
      <p:pic>
        <p:nvPicPr>
          <p:cNvPr id="1058" name="Picture 205" descr="20180324 vLoc3-Pro line drew-47">
            <a:extLst>
              <a:ext uri="{FF2B5EF4-FFF2-40B4-BE49-F238E27FC236}">
                <a16:creationId xmlns:a16="http://schemas.microsoft.com/office/drawing/2014/main" xmlns="" id="{A7F7C52F-D62B-4BF1-9041-85A6EAD25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471" y="722069"/>
            <a:ext cx="7507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79" descr="20180413-1 vLoc3-Pro line drew-24">
            <a:extLst>
              <a:ext uri="{FF2B5EF4-FFF2-40B4-BE49-F238E27FC236}">
                <a16:creationId xmlns:a16="http://schemas.microsoft.com/office/drawing/2014/main" xmlns="" id="{4878C755-682A-46B8-88F4-2457A86CBB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3941" y="1064064"/>
            <a:ext cx="2524222" cy="326440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216" descr="20180324 vLoc3-Pro line drew-51">
            <a:extLst>
              <a:ext uri="{FF2B5EF4-FFF2-40B4-BE49-F238E27FC236}">
                <a16:creationId xmlns:a16="http://schemas.microsoft.com/office/drawing/2014/main" xmlns="" id="{0F335A6F-6105-411F-912E-DC2497A80C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9663" y="732730"/>
            <a:ext cx="9144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220" descr="20180324 vLoc3-Pro line drew-60">
            <a:extLst>
              <a:ext uri="{FF2B5EF4-FFF2-40B4-BE49-F238E27FC236}">
                <a16:creationId xmlns:a16="http://schemas.microsoft.com/office/drawing/2014/main" xmlns="" id="{D248A010-9208-40C3-A66C-0F9544C7D5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8018" y="1064064"/>
            <a:ext cx="2524222" cy="326440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221" descr="20180324 vLoc3-Pro line drew-49">
            <a:extLst>
              <a:ext uri="{FF2B5EF4-FFF2-40B4-BE49-F238E27FC236}">
                <a16:creationId xmlns:a16="http://schemas.microsoft.com/office/drawing/2014/main" xmlns="" id="{A303F5B9-699C-4F7D-8B67-B9D0206727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589" y="800752"/>
            <a:ext cx="7507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35" descr="20180324 vLoc3-Pro line drew-59">
            <a:extLst>
              <a:ext uri="{FF2B5EF4-FFF2-40B4-BE49-F238E27FC236}">
                <a16:creationId xmlns:a16="http://schemas.microsoft.com/office/drawing/2014/main" xmlns="" id="{51102AC4-3779-496A-882A-584246EE21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700" y="1064064"/>
            <a:ext cx="2524222" cy="3264408"/>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35">
            <a:extLst>
              <a:ext uri="{FF2B5EF4-FFF2-40B4-BE49-F238E27FC236}">
                <a16:creationId xmlns:a16="http://schemas.microsoft.com/office/drawing/2014/main" xmlns="" id="{7B4F6476-76D1-4A24-9A5F-8365189C3AAB}"/>
              </a:ext>
            </a:extLst>
          </p:cNvPr>
          <p:cNvSpPr>
            <a:spLocks noChangeArrowheads="1"/>
          </p:cNvSpPr>
          <p:nvPr/>
        </p:nvSpPr>
        <p:spPr bwMode="auto">
          <a:xfrm>
            <a:off x="5593244" y="901258"/>
            <a:ext cx="202633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3958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1"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a:t>
            </a:r>
            <a:r>
              <a:rPr kumimoji="0" lang="en-US" altLang="en-US" sz="1000" b="1" i="1" u="none" strike="noStrike" cap="none" normalizeH="0" baseline="0" dirty="0" bmk="">
                <a:ln>
                  <a:noFill/>
                </a:ln>
                <a:solidFill>
                  <a:schemeClr val="tx1"/>
                </a:solidFill>
                <a:effectLst/>
                <a:latin typeface="Arial" panose="020B0604020202020204" pitchFamily="34" charset="0"/>
                <a:cs typeface="Times New Roman" panose="02020603050405020304" pitchFamily="18" charset="0"/>
              </a:rPr>
              <a:t>eak Response Mode</a:t>
            </a:r>
            <a:r>
              <a:rPr kumimoji="0" lang="en-US" altLang="en-US" sz="1000" b="1" i="1" u="none" strike="noStrike" cap="none" normalizeH="0" baseline="0" dirty="0" bmk="_Toc513736205">
                <a:ln>
                  <a:noFill/>
                </a:ln>
                <a:solidFill>
                  <a:schemeClr val="tx1"/>
                </a:solidFill>
                <a:effectLst/>
                <a:latin typeface="Arial" panose="020B060402020202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7" name="Rectangle 37">
            <a:extLst>
              <a:ext uri="{FF2B5EF4-FFF2-40B4-BE49-F238E27FC236}">
                <a16:creationId xmlns:a16="http://schemas.microsoft.com/office/drawing/2014/main" xmlns="" id="{42E90218-9DCF-481D-B3E4-8CE6D80C9B8E}"/>
              </a:ext>
            </a:extLst>
          </p:cNvPr>
          <p:cNvSpPr>
            <a:spLocks noChangeArrowheads="1"/>
          </p:cNvSpPr>
          <p:nvPr/>
        </p:nvSpPr>
        <p:spPr bwMode="auto">
          <a:xfrm>
            <a:off x="9300098" y="901258"/>
            <a:ext cx="1783138"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3958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1"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B</a:t>
            </a:r>
            <a:r>
              <a:rPr kumimoji="0" lang="en-US" altLang="en-US" sz="1000" b="1" i="1" u="none" strike="noStrike" cap="none" normalizeH="0" baseline="0" dirty="0" bmk="">
                <a:ln>
                  <a:noFill/>
                </a:ln>
                <a:solidFill>
                  <a:schemeClr val="tx1"/>
                </a:solidFill>
                <a:effectLst/>
                <a:latin typeface="Arial" panose="020B0604020202020204" pitchFamily="34" charset="0"/>
                <a:cs typeface="Times New Roman" panose="02020603050405020304" pitchFamily="18" charset="0"/>
              </a:rPr>
              <a:t>road Peak Mode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1" name="Rectangle 38">
            <a:extLst>
              <a:ext uri="{FF2B5EF4-FFF2-40B4-BE49-F238E27FC236}">
                <a16:creationId xmlns:a16="http://schemas.microsoft.com/office/drawing/2014/main" xmlns="" id="{B1DDD374-6D84-4C15-83F7-F019C877FE9A}"/>
              </a:ext>
            </a:extLst>
          </p:cNvPr>
          <p:cNvSpPr>
            <a:spLocks noChangeArrowheads="1"/>
          </p:cNvSpPr>
          <p:nvPr/>
        </p:nvSpPr>
        <p:spPr bwMode="auto">
          <a:xfrm>
            <a:off x="376402" y="19218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39">
            <a:extLst>
              <a:ext uri="{FF2B5EF4-FFF2-40B4-BE49-F238E27FC236}">
                <a16:creationId xmlns:a16="http://schemas.microsoft.com/office/drawing/2014/main" xmlns="" id="{27315D5C-3E04-418C-8331-A4482D08E759}"/>
              </a:ext>
            </a:extLst>
          </p:cNvPr>
          <p:cNvSpPr>
            <a:spLocks noChangeArrowheads="1"/>
          </p:cNvSpPr>
          <p:nvPr/>
        </p:nvSpPr>
        <p:spPr bwMode="auto">
          <a:xfrm>
            <a:off x="746053" y="901258"/>
            <a:ext cx="1452398"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3958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1" u="none" strike="noStrike" cap="none" normalizeH="0" baseline="0" dirty="0" bmk="_Toc513736207">
                <a:ln>
                  <a:noFill/>
                </a:ln>
                <a:solidFill>
                  <a:schemeClr val="tx1"/>
                </a:solidFill>
                <a:effectLst/>
                <a:latin typeface="Arial" panose="020B0604020202020204" pitchFamily="34" charset="0"/>
                <a:cs typeface="Times New Roman" panose="02020603050405020304" pitchFamily="18" charset="0"/>
              </a:rPr>
              <a:t>Null Mode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6" name="Picture 205" descr="20180324 vLoc3-Pro line drew-47">
            <a:extLst>
              <a:ext uri="{FF2B5EF4-FFF2-40B4-BE49-F238E27FC236}">
                <a16:creationId xmlns:a16="http://schemas.microsoft.com/office/drawing/2014/main" xmlns="" id="{9BC681EF-9705-4732-A285-AA0184BAB8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471" y="732730"/>
            <a:ext cx="7507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21" descr="20180324 vLoc3-Pro line drew-49">
            <a:extLst>
              <a:ext uri="{FF2B5EF4-FFF2-40B4-BE49-F238E27FC236}">
                <a16:creationId xmlns:a16="http://schemas.microsoft.com/office/drawing/2014/main" xmlns="" id="{298772BE-A2A8-47E9-B574-25D8BCD2B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589" y="732730"/>
            <a:ext cx="750773"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378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E8EBCE8B-9A5B-0C40-8284-7BFBCA4008C2}" vid="{7E0DECFA-5DA2-9848-88F8-4CE809C9AC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1488</Words>
  <Application>Microsoft Office PowerPoint</Application>
  <PresentationFormat>Custom</PresentationFormat>
  <Paragraphs>283</Paragraphs>
  <Slides>26</Slides>
  <Notes>8</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vLoc3 Series Utility Locators</vt:lpstr>
      <vt:lpstr>vLoc3 Receiver Range</vt:lpstr>
      <vt:lpstr>Loc Series Transmitter Range</vt:lpstr>
      <vt:lpstr>vLoc3 Series Weights and Dimensions</vt:lpstr>
      <vt:lpstr>vLoc3-Pro Sticking with the fundamentals</vt:lpstr>
      <vt:lpstr>vLoc3-Pro Sticking with the fundamentals</vt:lpstr>
      <vt:lpstr>PowerPoint Presentation</vt:lpstr>
      <vt:lpstr>PowerPoint Presentation</vt:lpstr>
      <vt:lpstr>PowerPoint Presentation</vt:lpstr>
      <vt:lpstr>vLoc3 Series Locate and Settings Screens</vt:lpstr>
      <vt:lpstr>vLoc3 – Built for a 3D World</vt:lpstr>
      <vt:lpstr>vLoc3 – The Locater Reinvented!</vt:lpstr>
      <vt:lpstr>vLoc3-Pro – New Classic Screen</vt:lpstr>
      <vt:lpstr>Vector Mode Screen – vLoc-5000 &amp; Pro</vt:lpstr>
      <vt:lpstr>Plan View Mode Screen – vLoc3-5000 &amp; Pro</vt:lpstr>
      <vt:lpstr>PowerPoint Presentation</vt:lpstr>
      <vt:lpstr>PowerPoint Presentation</vt:lpstr>
      <vt:lpstr>Calibration Verification/Self Test -vLoc3 Series </vt:lpstr>
      <vt:lpstr>vLoc3-5000 - Classic Screen</vt:lpstr>
      <vt:lpstr>vLoc3-5000 Locate Screens </vt:lpstr>
      <vt:lpstr>Warnings and Alerts - vLoc3 Series</vt:lpstr>
      <vt:lpstr>vLoc3 Series Bluetooth Communication</vt:lpstr>
      <vt:lpstr>vLoc3 Series - data storage in the cloud</vt:lpstr>
      <vt:lpstr>vLoc3 Series - data storage in the cloud</vt:lpstr>
      <vt:lpstr>vLoc3 Series - data storage in the cloud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vLoc3 Series Utility Locators</dc:title>
  <dc:creator>Tim - Locators &amp; Supplies, Inc.</dc:creator>
  <cp:lastModifiedBy>Tim - Locators &amp; Supplies, Inc.</cp:lastModifiedBy>
  <cp:revision>7</cp:revision>
  <dcterms:modified xsi:type="dcterms:W3CDTF">2019-01-14T22:12:21Z</dcterms:modified>
</cp:coreProperties>
</file>